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256" r:id="rId2"/>
    <p:sldId id="257" r:id="rId3"/>
    <p:sldId id="334" r:id="rId4"/>
    <p:sldId id="330" r:id="rId5"/>
    <p:sldId id="331" r:id="rId6"/>
    <p:sldId id="333" r:id="rId7"/>
    <p:sldId id="263" r:id="rId8"/>
    <p:sldId id="335" r:id="rId9"/>
    <p:sldId id="258" r:id="rId10"/>
    <p:sldId id="259" r:id="rId11"/>
    <p:sldId id="265" r:id="rId12"/>
    <p:sldId id="264" r:id="rId13"/>
    <p:sldId id="266" r:id="rId14"/>
    <p:sldId id="269" r:id="rId15"/>
    <p:sldId id="267" r:id="rId16"/>
    <p:sldId id="268" r:id="rId17"/>
    <p:sldId id="270" r:id="rId18"/>
    <p:sldId id="273" r:id="rId19"/>
    <p:sldId id="271" r:id="rId20"/>
    <p:sldId id="272" r:id="rId21"/>
    <p:sldId id="276" r:id="rId22"/>
    <p:sldId id="280" r:id="rId23"/>
    <p:sldId id="343" r:id="rId24"/>
    <p:sldId id="341" r:id="rId25"/>
    <p:sldId id="339" r:id="rId26"/>
    <p:sldId id="340" r:id="rId27"/>
    <p:sldId id="285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342" r:id="rId36"/>
    <p:sldId id="295" r:id="rId37"/>
    <p:sldId id="296" r:id="rId38"/>
    <p:sldId id="298" r:id="rId39"/>
    <p:sldId id="299" r:id="rId40"/>
    <p:sldId id="300" r:id="rId41"/>
    <p:sldId id="301" r:id="rId42"/>
    <p:sldId id="303" r:id="rId43"/>
    <p:sldId id="304" r:id="rId44"/>
    <p:sldId id="305" r:id="rId45"/>
    <p:sldId id="306" r:id="rId46"/>
    <p:sldId id="307" r:id="rId47"/>
    <p:sldId id="308" r:id="rId48"/>
    <p:sldId id="344" r:id="rId49"/>
    <p:sldId id="346" r:id="rId50"/>
    <p:sldId id="347" r:id="rId51"/>
    <p:sldId id="345" r:id="rId52"/>
    <p:sldId id="348" r:id="rId53"/>
    <p:sldId id="349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9FE"/>
    <a:srgbClr val="DEE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815"/>
    <p:restoredTop sz="94368"/>
  </p:normalViewPr>
  <p:slideViewPr>
    <p:cSldViewPr snapToGrid="0" snapToObjects="1">
      <p:cViewPr varScale="1">
        <p:scale>
          <a:sx n="102" d="100"/>
          <a:sy n="102" d="100"/>
        </p:scale>
        <p:origin x="208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hdphoto2.wdp>
</file>

<file path=ppt/media/image1.tiff>
</file>

<file path=ppt/media/image10.jpeg>
</file>

<file path=ppt/media/image11.png>
</file>

<file path=ppt/media/image12.png>
</file>

<file path=ppt/media/image13.png>
</file>

<file path=ppt/media/image14.png>
</file>

<file path=ppt/media/image16.png>
</file>

<file path=ppt/media/image17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4D10A-81D1-8748-8404-C44E2799F913}" type="datetimeFigureOut">
              <a:rPr lang="en-US" smtClean="0"/>
              <a:t>1/13/20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DBF5F-E884-8D4B-8536-498293E3F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821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DBF5F-E884-8D4B-8536-498293E3FBD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154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15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3D </a:t>
            </a:r>
            <a:r>
              <a:rPr lang="en-US" b="0" dirty="0" err="1"/>
              <a:t>Xpoint</a:t>
            </a:r>
            <a:endParaRPr lang="en-US" b="0" dirty="0"/>
          </a:p>
          <a:p>
            <a:pPr marL="171450" indent="-171450">
              <a:buFont typeface="Arial" charset="0"/>
              <a:buChar char="•"/>
            </a:pPr>
            <a:r>
              <a:rPr lang="en-US" b="0" dirty="0"/>
              <a:t>Few</a:t>
            </a:r>
            <a:r>
              <a:rPr lang="en-US" b="0" baseline="0" dirty="0"/>
              <a:t> times slower reads than RAM</a:t>
            </a:r>
          </a:p>
          <a:p>
            <a:pPr marL="171450" indent="-171450">
              <a:buFont typeface="Arial" charset="0"/>
              <a:buChar char="•"/>
            </a:pPr>
            <a:r>
              <a:rPr lang="en-US" b="0" baseline="0" dirty="0"/>
              <a:t>Writes are few times slower than reads</a:t>
            </a:r>
          </a:p>
          <a:p>
            <a:pPr marL="171450" indent="-171450">
              <a:buFont typeface="Arial" charset="0"/>
              <a:buChar char="•"/>
            </a:pPr>
            <a:r>
              <a:rPr lang="en-US" b="0" baseline="0" dirty="0"/>
              <a:t>Non-volatile and byte-addressable</a:t>
            </a:r>
          </a:p>
          <a:p>
            <a:pPr marL="171450" indent="-171450">
              <a:buFont typeface="Arial" charset="0"/>
              <a:buChar char="•"/>
            </a:pPr>
            <a:r>
              <a:rPr lang="en-US" b="0" baseline="0" dirty="0"/>
              <a:t>Interface is b/w-limited (6 GB/s)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DBF5F-E884-8D4B-8536-498293E3FBD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43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968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80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96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86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713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95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67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56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760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701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216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61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95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787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03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41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51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00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Gill Sans Light" charset="0"/>
                <a:ea typeface="Gill Sans Light" charset="0"/>
                <a:cs typeface="Gill Sans Light" charset="0"/>
              </a:defRPr>
            </a:lvl1pPr>
          </a:lstStyle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Gill Sans Light" charset="0"/>
                <a:ea typeface="Gill Sans Light" charset="0"/>
                <a:cs typeface="Gill Sans Light" charset="0"/>
              </a:defRPr>
            </a:lvl1pPr>
          </a:lstStyle>
          <a:p>
            <a:r>
              <a:rPr lang="en-US"/>
              <a:t>EECS 598 – W20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Gill Sans Light" charset="0"/>
                <a:ea typeface="Gill Sans Light" charset="0"/>
                <a:cs typeface="Gill Sans Light" charset="0"/>
              </a:defRPr>
            </a:lvl1pPr>
          </a:lstStyle>
          <a:p>
            <a:fld id="{4EEF9975-6C58-5C4C-8961-54FFA2646B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87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Gill Sans Light" charset="0"/>
          <a:ea typeface="Gill Sans Light" charset="0"/>
          <a:cs typeface="Gill Sans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Gill Sans Light" charset="0"/>
          <a:ea typeface="Gill Sans Light" charset="0"/>
          <a:cs typeface="Gill Sans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Gill Sans Light" charset="0"/>
          <a:ea typeface="Gill Sans Light" charset="0"/>
          <a:cs typeface="Gill Sans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Gill Sans Light" charset="0"/>
          <a:ea typeface="Gill Sans Light" charset="0"/>
          <a:cs typeface="Gill Sans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10.jpeg"/><Relationship Id="rId4" Type="http://schemas.microsoft.com/office/2007/relationships/hdphoto" Target="../media/hdphoto1.wdp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2.png"/><Relationship Id="rId7" Type="http://schemas.openxmlformats.org/officeDocument/2006/relationships/image" Target="../media/image9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10.jpeg"/><Relationship Id="rId4" Type="http://schemas.openxmlformats.org/officeDocument/2006/relationships/image" Target="../media/image13.png"/><Relationship Id="rId9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forms.gle/YrrMqnWsBRFfcr9s8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Datacenter </a:t>
            </a:r>
            <a:r>
              <a:rPr lang="en-US" dirty="0"/>
              <a:t>a</a:t>
            </a:r>
            <a:r>
              <a:rPr lang="en-US"/>
              <a:t>s </a:t>
            </a:r>
            <a:r>
              <a:rPr lang="en-US" dirty="0"/>
              <a:t>a Computer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Mosharaf Chowdhury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</p:spTree>
    <p:extLst>
      <p:ext uri="{BB962C8B-B14F-4D97-AF65-F5344CB8AC3E}">
        <p14:creationId xmlns:p14="http://schemas.microsoft.com/office/powerpoint/2010/main" val="532126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Overview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10</a:t>
            </a:fld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669070" y="1823118"/>
            <a:ext cx="4795024" cy="4455175"/>
            <a:chOff x="490654" y="1823118"/>
            <a:chExt cx="4795024" cy="4455175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8200" y="1823118"/>
              <a:ext cx="1371600" cy="13716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1984483"/>
              <a:ext cx="1371600" cy="1048871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4712664"/>
              <a:ext cx="1371600" cy="1165860"/>
            </a:xfrm>
            <a:prstGeom prst="rect">
              <a:avLst/>
            </a:prstGeom>
          </p:spPr>
        </p:pic>
        <p:sp>
          <p:nvSpPr>
            <p:cNvPr id="14" name="Left-Right Arrow 13"/>
            <p:cNvSpPr/>
            <p:nvPr/>
          </p:nvSpPr>
          <p:spPr>
            <a:xfrm>
              <a:off x="2408663" y="2358675"/>
              <a:ext cx="1172737" cy="395678"/>
            </a:xfrm>
            <a:prstGeom prst="left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Up-Down Arrow 14"/>
            <p:cNvSpPr/>
            <p:nvPr/>
          </p:nvSpPr>
          <p:spPr>
            <a:xfrm>
              <a:off x="947856" y="3249091"/>
              <a:ext cx="390292" cy="3029202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Up Arrow 16"/>
            <p:cNvSpPr/>
            <p:nvPr/>
          </p:nvSpPr>
          <p:spPr>
            <a:xfrm>
              <a:off x="1486212" y="3249091"/>
              <a:ext cx="390292" cy="2192706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/>
            <p:cNvSpPr/>
            <p:nvPr/>
          </p:nvSpPr>
          <p:spPr>
            <a:xfrm>
              <a:off x="1581616" y="5242472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309650" y="1907621"/>
              <a:ext cx="1378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Memory Bus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 rot="16200000">
              <a:off x="380706" y="4378225"/>
              <a:ext cx="99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Gill Sans" charset="0"/>
                  <a:ea typeface="Gill Sans" charset="0"/>
                  <a:cs typeface="Gill Sans" charset="0"/>
                </a:rPr>
                <a:t>Ethernet</a:t>
              </a:r>
              <a:endParaRPr lang="en-US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744509" y="4733866"/>
              <a:ext cx="6915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SATA</a:t>
              </a:r>
            </a:p>
          </p:txBody>
        </p:sp>
        <p:sp>
          <p:nvSpPr>
            <p:cNvPr id="23" name="Right Arrow 22"/>
            <p:cNvSpPr/>
            <p:nvPr/>
          </p:nvSpPr>
          <p:spPr>
            <a:xfrm>
              <a:off x="1584593" y="4211557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3517423"/>
              <a:ext cx="1371600" cy="803758"/>
            </a:xfrm>
            <a:prstGeom prst="rect">
              <a:avLst/>
            </a:prstGeom>
          </p:spPr>
        </p:pic>
        <p:sp>
          <p:nvSpPr>
            <p:cNvPr id="26" name="Up Arrow 25"/>
            <p:cNvSpPr/>
            <p:nvPr/>
          </p:nvSpPr>
          <p:spPr>
            <a:xfrm>
              <a:off x="2006470" y="3249091"/>
              <a:ext cx="390292" cy="743764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Arrow 26"/>
            <p:cNvSpPr/>
            <p:nvPr/>
          </p:nvSpPr>
          <p:spPr>
            <a:xfrm>
              <a:off x="2104851" y="3768597"/>
              <a:ext cx="1580009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382728" y="34451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PCIe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90654" y="1823118"/>
              <a:ext cx="4795024" cy="413346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370934" y="1255458"/>
            <a:ext cx="5268660" cy="4711555"/>
            <a:chOff x="6370934" y="1255458"/>
            <a:chExt cx="5268660" cy="4711555"/>
          </a:xfrm>
        </p:grpSpPr>
        <p:grpSp>
          <p:nvGrpSpPr>
            <p:cNvPr id="48" name="Group 47"/>
            <p:cNvGrpSpPr/>
            <p:nvPr/>
          </p:nvGrpSpPr>
          <p:grpSpPr>
            <a:xfrm>
              <a:off x="6370934" y="2825254"/>
              <a:ext cx="1227999" cy="3141759"/>
              <a:chOff x="6523463" y="2556514"/>
              <a:chExt cx="1839952" cy="3141759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latin typeface="Gill Sans" charset="0"/>
                    <a:ea typeface="Gill Sans" charset="0"/>
                    <a:cs typeface="Gill Sans" charset="0"/>
                  </a:rPr>
                  <a:t>Server</a:t>
                </a: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717821" y="2825254"/>
              <a:ext cx="1227999" cy="3141759"/>
              <a:chOff x="6523463" y="2556514"/>
              <a:chExt cx="1839952" cy="3141759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9064708" y="2825254"/>
              <a:ext cx="1227999" cy="3141759"/>
              <a:chOff x="6523463" y="2556514"/>
              <a:chExt cx="1839952" cy="3141759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>
              <a:off x="10411595" y="2814822"/>
              <a:ext cx="1227999" cy="3141759"/>
              <a:chOff x="6523463" y="2556514"/>
              <a:chExt cx="1839952" cy="3141759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8" name="Rectangle 87"/>
            <p:cNvSpPr/>
            <p:nvPr/>
          </p:nvSpPr>
          <p:spPr>
            <a:xfrm>
              <a:off x="7278712" y="1824875"/>
              <a:ext cx="3334215" cy="6679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90" name="Elbow Connector 89"/>
            <p:cNvCxnSpPr>
              <a:stCxn id="46" idx="0"/>
              <a:endCxn id="88" idx="2"/>
            </p:cNvCxnSpPr>
            <p:nvPr/>
          </p:nvCxnSpPr>
          <p:spPr>
            <a:xfrm rot="5400000" flipH="1" flipV="1">
              <a:off x="7729583" y="1744490"/>
              <a:ext cx="467865" cy="1964610"/>
            </a:xfrm>
            <a:prstGeom prst="bentConnector3">
              <a:avLst>
                <a:gd name="adj1" fmla="val 66684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Elbow Connector 91"/>
            <p:cNvCxnSpPr>
              <a:stCxn id="60" idx="0"/>
              <a:endCxn id="88" idx="2"/>
            </p:cNvCxnSpPr>
            <p:nvPr/>
          </p:nvCxnSpPr>
          <p:spPr>
            <a:xfrm rot="5400000" flipH="1" flipV="1">
              <a:off x="8403026" y="2417934"/>
              <a:ext cx="467865" cy="617723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Elbow Connector 94"/>
            <p:cNvCxnSpPr>
              <a:stCxn id="73" idx="0"/>
              <a:endCxn id="88" idx="2"/>
            </p:cNvCxnSpPr>
            <p:nvPr/>
          </p:nvCxnSpPr>
          <p:spPr>
            <a:xfrm rot="16200000" flipV="1">
              <a:off x="9076470" y="2362213"/>
              <a:ext cx="467865" cy="729164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Elbow Connector 97"/>
            <p:cNvCxnSpPr>
              <a:stCxn id="86" idx="0"/>
              <a:endCxn id="88" idx="2"/>
            </p:cNvCxnSpPr>
            <p:nvPr/>
          </p:nvCxnSpPr>
          <p:spPr>
            <a:xfrm rot="16200000" flipV="1">
              <a:off x="9755130" y="1683553"/>
              <a:ext cx="457433" cy="2076051"/>
            </a:xfrm>
            <a:prstGeom prst="bentConnector3">
              <a:avLst>
                <a:gd name="adj1" fmla="val 67064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Elbow Connector 101"/>
            <p:cNvCxnSpPr>
              <a:stCxn id="88" idx="0"/>
            </p:cNvCxnSpPr>
            <p:nvPr/>
          </p:nvCxnSpPr>
          <p:spPr>
            <a:xfrm rot="5400000" flipH="1" flipV="1">
              <a:off x="9185804" y="1015473"/>
              <a:ext cx="569418" cy="1049387"/>
            </a:xfrm>
            <a:prstGeom prst="bent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" name="Straight Connector 3"/>
          <p:cNvCxnSpPr/>
          <p:nvPr/>
        </p:nvCxnSpPr>
        <p:spPr>
          <a:xfrm>
            <a:off x="5464094" y="1823118"/>
            <a:ext cx="966377" cy="38522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 flipV="1">
            <a:off x="5464094" y="5878524"/>
            <a:ext cx="966377" cy="780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/>
          <p:cNvSpPr/>
          <p:nvPr/>
        </p:nvSpPr>
        <p:spPr>
          <a:xfrm>
            <a:off x="6430471" y="5687710"/>
            <a:ext cx="1101477" cy="1808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ill Sans" charset="0"/>
                <a:ea typeface="Gill Sans" charset="0"/>
                <a:cs typeface="Gill Sans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60448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Power, Energy, Modeling, Building,…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challenges</a:t>
            </a:r>
          </a:p>
          <a:p>
            <a:r>
              <a:rPr lang="en-US" dirty="0"/>
              <a:t>We’ll focus primarily on software infrastructure in this class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63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Needs an Operating System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/>
              <a:t>Datacenter is a collection of</a:t>
            </a:r>
          </a:p>
          <a:p>
            <a:pPr lvl="1"/>
            <a:r>
              <a:rPr lang="en-US" dirty="0"/>
              <a:t>CPU cores</a:t>
            </a:r>
          </a:p>
          <a:p>
            <a:pPr lvl="1"/>
            <a:r>
              <a:rPr lang="en-US" dirty="0"/>
              <a:t>Memory modules</a:t>
            </a:r>
          </a:p>
          <a:p>
            <a:pPr lvl="1"/>
            <a:r>
              <a:rPr lang="en-US" dirty="0"/>
              <a:t>SSDs and HDDs</a:t>
            </a:r>
          </a:p>
          <a:p>
            <a:r>
              <a:rPr lang="en-US" dirty="0"/>
              <a:t>All connected by an interconnect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r>
              <a:rPr lang="en-US" dirty="0"/>
              <a:t>A computer is a collection of </a:t>
            </a:r>
          </a:p>
          <a:p>
            <a:pPr lvl="1"/>
            <a:r>
              <a:rPr lang="en-US" dirty="0"/>
              <a:t>CPU cores</a:t>
            </a:r>
          </a:p>
          <a:p>
            <a:pPr lvl="1"/>
            <a:r>
              <a:rPr lang="en-US" dirty="0"/>
              <a:t>Memory modules</a:t>
            </a:r>
          </a:p>
          <a:p>
            <a:pPr lvl="1"/>
            <a:r>
              <a:rPr lang="en-US" dirty="0"/>
              <a:t>SSDs and HDDs</a:t>
            </a:r>
          </a:p>
          <a:p>
            <a:r>
              <a:rPr lang="en-US" dirty="0"/>
              <a:t>All connected by an interconnect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71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Differences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High-level of parallelism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Diversity of workload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Resource heterogeneity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Failure is the norm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Communication dictates performance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96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Categories of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Platform-level</a:t>
            </a:r>
          </a:p>
          <a:p>
            <a:pPr lvl="1"/>
            <a:r>
              <a:rPr lang="en-US" dirty="0"/>
              <a:t>Software firmware that are present in every machine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Cluster-level</a:t>
            </a:r>
          </a:p>
          <a:p>
            <a:pPr lvl="1"/>
            <a:r>
              <a:rPr lang="en-US" dirty="0"/>
              <a:t>Distributed systems to enable everything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Application-level</a:t>
            </a:r>
          </a:p>
          <a:p>
            <a:pPr lvl="1"/>
            <a:r>
              <a:rPr lang="en-US" dirty="0"/>
              <a:t>User-facing applications built on top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Techniques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9737135"/>
              </p:ext>
            </p:extLst>
          </p:nvPr>
        </p:nvGraphicFramePr>
        <p:xfrm>
          <a:off x="838200" y="1825625"/>
          <a:ext cx="1051560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Technique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Availability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Replication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Erasure 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Gill Sans" charset="0"/>
                          <a:ea typeface="Gill Sans" charset="0"/>
                          <a:cs typeface="Gill Sans" charset="0"/>
                        </a:rPr>
                        <a:t>Sharding</a:t>
                      </a:r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/partitioning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Load balancing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Health checks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Integrity</a:t>
                      </a:r>
                      <a:r>
                        <a:rPr lang="en-US" baseline="0" dirty="0">
                          <a:latin typeface="Gill Sans" charset="0"/>
                          <a:ea typeface="Gill Sans" charset="0"/>
                          <a:cs typeface="Gill Sans" charset="0"/>
                        </a:rPr>
                        <a:t> checks</a:t>
                      </a:r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Compression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Eventual consistency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Centralized controller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Canaries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Redundant execution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985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Techniques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4958908"/>
              </p:ext>
            </p:extLst>
          </p:nvPr>
        </p:nvGraphicFramePr>
        <p:xfrm>
          <a:off x="838200" y="1825625"/>
          <a:ext cx="1051560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Technique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Availability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Replication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Erasure 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Sharding/partitioning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Load balancing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Health checks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Integrity</a:t>
                      </a:r>
                      <a:r>
                        <a:rPr lang="en-US" baseline="0" dirty="0">
                          <a:latin typeface="Gill Sans" charset="0"/>
                          <a:ea typeface="Gill Sans" charset="0"/>
                          <a:cs typeface="Gill Sans" charset="0"/>
                        </a:rPr>
                        <a:t> checks</a:t>
                      </a:r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Compression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Eventual consistency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Centralized controller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Canaries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Redundant execution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54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Programming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Fault-tolerant, scalable, and easy access to all the distributed datacenter resources</a:t>
            </a:r>
          </a:p>
          <a:p>
            <a:pPr lvl="1"/>
            <a:r>
              <a:rPr lang="en-US" dirty="0"/>
              <a:t>Users submit jobs to these models w/o having to worry about low-level details</a:t>
            </a:r>
          </a:p>
          <a:p>
            <a:r>
              <a:rPr lang="en-US" dirty="0"/>
              <a:t>MapReduce</a:t>
            </a:r>
          </a:p>
          <a:p>
            <a:pPr lvl="1"/>
            <a:r>
              <a:rPr lang="en-US" dirty="0"/>
              <a:t>Grandfather of big data as we know today</a:t>
            </a:r>
          </a:p>
          <a:p>
            <a:pPr lvl="1"/>
            <a:r>
              <a:rPr lang="en-US" dirty="0"/>
              <a:t>Two-stage, disk-based, network-avoiding</a:t>
            </a:r>
          </a:p>
          <a:p>
            <a:r>
              <a:rPr lang="en-US" dirty="0"/>
              <a:t>Spark</a:t>
            </a:r>
          </a:p>
          <a:p>
            <a:pPr lvl="1"/>
            <a:r>
              <a:rPr lang="en-US" dirty="0"/>
              <a:t>Common substrate for diverse programming requirements</a:t>
            </a:r>
          </a:p>
          <a:p>
            <a:pPr lvl="1"/>
            <a:r>
              <a:rPr lang="en-US" dirty="0"/>
              <a:t>Many-stage, memory-first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59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File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Fault-tolerant, efficient access to data</a:t>
            </a:r>
          </a:p>
          <a:p>
            <a:r>
              <a:rPr lang="en-US" dirty="0"/>
              <a:t>GFS</a:t>
            </a:r>
          </a:p>
          <a:p>
            <a:pPr lvl="1"/>
            <a:r>
              <a:rPr lang="en-US" dirty="0"/>
              <a:t>Data resides with compute resources</a:t>
            </a:r>
          </a:p>
          <a:p>
            <a:pPr lvl="1"/>
            <a:r>
              <a:rPr lang="en-US" dirty="0"/>
              <a:t>Compute goes to data; hence, data locality</a:t>
            </a:r>
          </a:p>
          <a:p>
            <a:pPr lvl="1"/>
            <a:r>
              <a:rPr lang="en-US" dirty="0"/>
              <a:t>The game changer: centralization isn’t too bad!</a:t>
            </a:r>
          </a:p>
          <a:p>
            <a:r>
              <a:rPr lang="en-US" dirty="0"/>
              <a:t>FDS</a:t>
            </a:r>
          </a:p>
          <a:p>
            <a:pPr lvl="1"/>
            <a:r>
              <a:rPr lang="en-US" dirty="0"/>
              <a:t>Disaggregated storage (compute and storage are not collocated)</a:t>
            </a:r>
          </a:p>
          <a:p>
            <a:pPr lvl="1"/>
            <a:r>
              <a:rPr lang="en-US" dirty="0"/>
              <a:t>Relies on full bisection bandwidth networks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600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“Operating Systems”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Fair and efficient distribution of resources among many competing programming models and jobs</a:t>
            </a:r>
          </a:p>
          <a:p>
            <a:pPr lvl="1"/>
            <a:r>
              <a:rPr lang="en-US" dirty="0"/>
              <a:t>Does the dirty work so that users won’t have to</a:t>
            </a:r>
          </a:p>
          <a:p>
            <a:r>
              <a:rPr lang="en-US" dirty="0"/>
              <a:t>Borg</a:t>
            </a:r>
          </a:p>
          <a:p>
            <a:pPr lvl="1"/>
            <a:r>
              <a:rPr lang="en-US" dirty="0"/>
              <a:t>Google’s cluster manager</a:t>
            </a:r>
          </a:p>
          <a:p>
            <a:pPr lvl="1"/>
            <a:r>
              <a:rPr lang="en-US" dirty="0"/>
              <a:t>Utilization-first allocator</a:t>
            </a:r>
          </a:p>
          <a:p>
            <a:pPr lvl="1"/>
            <a:r>
              <a:rPr lang="en-US" dirty="0"/>
              <a:t>Grand father of Kubernetes</a:t>
            </a:r>
          </a:p>
          <a:p>
            <a:r>
              <a:rPr lang="en-US" dirty="0"/>
              <a:t>Mesos / YARN</a:t>
            </a:r>
          </a:p>
          <a:p>
            <a:pPr lvl="1"/>
            <a:r>
              <a:rPr lang="en-US" dirty="0"/>
              <a:t>Started with a  simple question – </a:t>
            </a:r>
            <a:r>
              <a:rPr lang="en-US" i="1" dirty="0"/>
              <a:t>how to run different versions of Hadoop?</a:t>
            </a:r>
          </a:p>
          <a:p>
            <a:pPr lvl="1"/>
            <a:r>
              <a:rPr lang="en-US" dirty="0"/>
              <a:t>Fairness-first allocator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12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One Machine Not Enough?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/>
              <a:t>Too much data</a:t>
            </a:r>
          </a:p>
          <a:p>
            <a:r>
              <a:rPr lang="en-US" dirty="0"/>
              <a:t>Too little storage capacity</a:t>
            </a:r>
          </a:p>
          <a:p>
            <a:r>
              <a:rPr lang="en-US" dirty="0"/>
              <a:t>Not enough I/O bandwidth</a:t>
            </a:r>
          </a:p>
          <a:p>
            <a:r>
              <a:rPr lang="en-US" dirty="0"/>
              <a:t>Not enough computing capability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2200" y="2037711"/>
            <a:ext cx="5181600" cy="392716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353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Allocation and Scheduling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divide the resources anyway?</a:t>
            </a:r>
          </a:p>
          <a:p>
            <a:r>
              <a:rPr lang="en-US" dirty="0"/>
              <a:t>DRF</a:t>
            </a:r>
          </a:p>
          <a:p>
            <a:pPr lvl="1"/>
            <a:r>
              <a:rPr lang="en-US" dirty="0"/>
              <a:t>Multi-resource max-min fairness</a:t>
            </a:r>
          </a:p>
          <a:p>
            <a:pPr lvl="1"/>
            <a:r>
              <a:rPr lang="en-US" dirty="0"/>
              <a:t>Two-level; implemented in Mesos and YARN</a:t>
            </a:r>
          </a:p>
          <a:p>
            <a:pPr lvl="1"/>
            <a:r>
              <a:rPr lang="en-US" dirty="0"/>
              <a:t>HUG: DRF + High utilization</a:t>
            </a:r>
          </a:p>
          <a:p>
            <a:pPr lvl="1"/>
            <a:r>
              <a:rPr lang="en-US" dirty="0"/>
              <a:t>Carbyne: DRF + Altruism over complex DAGs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689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Unavailability and Failure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 10000-server DC, with 10000-day MTBF machines, one machine will fail everyday on average</a:t>
            </a:r>
          </a:p>
          <a:p>
            <a:r>
              <a:rPr lang="en-US" dirty="0"/>
              <a:t>Build fault-tolerant software infrastructure and hide failure-handling complexity from application-level software as much as possible</a:t>
            </a:r>
          </a:p>
          <a:p>
            <a:r>
              <a:rPr lang="en-US" dirty="0"/>
              <a:t>Configuration is one of the largest sources of service disruption</a:t>
            </a:r>
          </a:p>
          <a:p>
            <a:r>
              <a:rPr lang="en-US" dirty="0"/>
              <a:t>Storage subsystems are the biggest sources of machine crashes</a:t>
            </a:r>
          </a:p>
          <a:p>
            <a:r>
              <a:rPr lang="en-US" dirty="0"/>
              <a:t>Tolerating/surviving from failures is different from hiding failures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13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the most critical resource in a datacenter?</a:t>
            </a:r>
          </a:p>
          <a:p>
            <a:r>
              <a:rPr lang="en-US" dirty="0"/>
              <a:t>Why?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74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81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Networks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24</a:t>
            </a:fld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669070" y="1823118"/>
            <a:ext cx="4795024" cy="4455175"/>
            <a:chOff x="490654" y="1823118"/>
            <a:chExt cx="4795024" cy="4455175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8200" y="1823118"/>
              <a:ext cx="1371600" cy="13716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1984483"/>
              <a:ext cx="1371600" cy="1048871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4712664"/>
              <a:ext cx="1371600" cy="1165860"/>
            </a:xfrm>
            <a:prstGeom prst="rect">
              <a:avLst/>
            </a:prstGeom>
          </p:spPr>
        </p:pic>
        <p:sp>
          <p:nvSpPr>
            <p:cNvPr id="14" name="Left-Right Arrow 13"/>
            <p:cNvSpPr/>
            <p:nvPr/>
          </p:nvSpPr>
          <p:spPr>
            <a:xfrm>
              <a:off x="2408663" y="2358675"/>
              <a:ext cx="1172737" cy="395678"/>
            </a:xfrm>
            <a:prstGeom prst="left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Up-Down Arrow 14"/>
            <p:cNvSpPr/>
            <p:nvPr/>
          </p:nvSpPr>
          <p:spPr>
            <a:xfrm>
              <a:off x="947856" y="3249091"/>
              <a:ext cx="390292" cy="3029202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Up Arrow 16"/>
            <p:cNvSpPr/>
            <p:nvPr/>
          </p:nvSpPr>
          <p:spPr>
            <a:xfrm>
              <a:off x="1486212" y="3249091"/>
              <a:ext cx="390292" cy="2192706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/>
            <p:cNvSpPr/>
            <p:nvPr/>
          </p:nvSpPr>
          <p:spPr>
            <a:xfrm>
              <a:off x="1581616" y="5242472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309650" y="1907621"/>
              <a:ext cx="1378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Memory Bus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 rot="16200000">
              <a:off x="380706" y="4378225"/>
              <a:ext cx="99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Gill Sans" charset="0"/>
                  <a:ea typeface="Gill Sans" charset="0"/>
                  <a:cs typeface="Gill Sans" charset="0"/>
                </a:rPr>
                <a:t>Ethernet</a:t>
              </a:r>
              <a:endParaRPr lang="en-US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744509" y="4733866"/>
              <a:ext cx="6915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SATA</a:t>
              </a:r>
            </a:p>
          </p:txBody>
        </p:sp>
        <p:sp>
          <p:nvSpPr>
            <p:cNvPr id="23" name="Right Arrow 22"/>
            <p:cNvSpPr/>
            <p:nvPr/>
          </p:nvSpPr>
          <p:spPr>
            <a:xfrm>
              <a:off x="1584593" y="4211557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3517423"/>
              <a:ext cx="1371600" cy="803758"/>
            </a:xfrm>
            <a:prstGeom prst="rect">
              <a:avLst/>
            </a:prstGeom>
          </p:spPr>
        </p:pic>
        <p:sp>
          <p:nvSpPr>
            <p:cNvPr id="26" name="Up Arrow 25"/>
            <p:cNvSpPr/>
            <p:nvPr/>
          </p:nvSpPr>
          <p:spPr>
            <a:xfrm>
              <a:off x="2006470" y="3249091"/>
              <a:ext cx="390292" cy="743764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Arrow 26"/>
            <p:cNvSpPr/>
            <p:nvPr/>
          </p:nvSpPr>
          <p:spPr>
            <a:xfrm>
              <a:off x="2104851" y="3768597"/>
              <a:ext cx="1580009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382728" y="34451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PCIe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90654" y="1823118"/>
              <a:ext cx="4795024" cy="413346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370934" y="1255458"/>
            <a:ext cx="5268660" cy="4711555"/>
            <a:chOff x="6370934" y="1255458"/>
            <a:chExt cx="5268660" cy="4711555"/>
          </a:xfrm>
        </p:grpSpPr>
        <p:grpSp>
          <p:nvGrpSpPr>
            <p:cNvPr id="48" name="Group 47"/>
            <p:cNvGrpSpPr/>
            <p:nvPr/>
          </p:nvGrpSpPr>
          <p:grpSpPr>
            <a:xfrm>
              <a:off x="6370934" y="2825254"/>
              <a:ext cx="1227999" cy="3141759"/>
              <a:chOff x="6523463" y="2556514"/>
              <a:chExt cx="1839952" cy="3141759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latin typeface="Gill Sans" charset="0"/>
                    <a:ea typeface="Gill Sans" charset="0"/>
                    <a:cs typeface="Gill Sans" charset="0"/>
                  </a:rPr>
                  <a:t>Server</a:t>
                </a: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717821" y="2825254"/>
              <a:ext cx="1227999" cy="3141759"/>
              <a:chOff x="6523463" y="2556514"/>
              <a:chExt cx="1839952" cy="3141759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9064708" y="2825254"/>
              <a:ext cx="1227999" cy="3141759"/>
              <a:chOff x="6523463" y="2556514"/>
              <a:chExt cx="1839952" cy="3141759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>
              <a:off x="10411595" y="2814822"/>
              <a:ext cx="1227999" cy="3141759"/>
              <a:chOff x="6523463" y="2556514"/>
              <a:chExt cx="1839952" cy="3141759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8" name="Rectangle 87"/>
            <p:cNvSpPr/>
            <p:nvPr/>
          </p:nvSpPr>
          <p:spPr>
            <a:xfrm>
              <a:off x="7278712" y="1824875"/>
              <a:ext cx="3334215" cy="6679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90" name="Elbow Connector 89"/>
            <p:cNvCxnSpPr>
              <a:stCxn id="46" idx="0"/>
              <a:endCxn id="88" idx="2"/>
            </p:cNvCxnSpPr>
            <p:nvPr/>
          </p:nvCxnSpPr>
          <p:spPr>
            <a:xfrm rot="5400000" flipH="1" flipV="1">
              <a:off x="7729583" y="1744490"/>
              <a:ext cx="467865" cy="1964610"/>
            </a:xfrm>
            <a:prstGeom prst="bentConnector3">
              <a:avLst>
                <a:gd name="adj1" fmla="val 66684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Elbow Connector 91"/>
            <p:cNvCxnSpPr>
              <a:stCxn id="60" idx="0"/>
              <a:endCxn id="88" idx="2"/>
            </p:cNvCxnSpPr>
            <p:nvPr/>
          </p:nvCxnSpPr>
          <p:spPr>
            <a:xfrm rot="5400000" flipH="1" flipV="1">
              <a:off x="8403026" y="2417934"/>
              <a:ext cx="467865" cy="617723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Elbow Connector 94"/>
            <p:cNvCxnSpPr>
              <a:stCxn id="73" idx="0"/>
              <a:endCxn id="88" idx="2"/>
            </p:cNvCxnSpPr>
            <p:nvPr/>
          </p:nvCxnSpPr>
          <p:spPr>
            <a:xfrm rot="16200000" flipV="1">
              <a:off x="9076470" y="2362213"/>
              <a:ext cx="467865" cy="729164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Elbow Connector 97"/>
            <p:cNvCxnSpPr>
              <a:stCxn id="86" idx="0"/>
              <a:endCxn id="88" idx="2"/>
            </p:cNvCxnSpPr>
            <p:nvPr/>
          </p:nvCxnSpPr>
          <p:spPr>
            <a:xfrm rot="16200000" flipV="1">
              <a:off x="9755130" y="1683553"/>
              <a:ext cx="457433" cy="2076051"/>
            </a:xfrm>
            <a:prstGeom prst="bentConnector3">
              <a:avLst>
                <a:gd name="adj1" fmla="val 67064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Elbow Connector 101"/>
            <p:cNvCxnSpPr>
              <a:stCxn id="88" idx="0"/>
            </p:cNvCxnSpPr>
            <p:nvPr/>
          </p:nvCxnSpPr>
          <p:spPr>
            <a:xfrm rot="5400000" flipH="1" flipV="1">
              <a:off x="9185804" y="1015473"/>
              <a:ext cx="569418" cy="1049387"/>
            </a:xfrm>
            <a:prstGeom prst="bent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" name="Straight Connector 3"/>
          <p:cNvCxnSpPr/>
          <p:nvPr/>
        </p:nvCxnSpPr>
        <p:spPr>
          <a:xfrm>
            <a:off x="5464094" y="1823118"/>
            <a:ext cx="966377" cy="38522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 flipV="1">
            <a:off x="5464094" y="5878524"/>
            <a:ext cx="966377" cy="780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/>
          <p:cNvSpPr/>
          <p:nvPr/>
        </p:nvSpPr>
        <p:spPr>
          <a:xfrm>
            <a:off x="6430471" y="5687710"/>
            <a:ext cx="1101477" cy="1808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ill Sans" charset="0"/>
                <a:ea typeface="Gill Sans" charset="0"/>
                <a:cs typeface="Gill Sans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230176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Networks</a:t>
            </a:r>
          </a:p>
        </p:txBody>
      </p:sp>
      <p:sp>
        <p:nvSpPr>
          <p:cNvPr id="194" name="Content Placeholder 193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/>
              <a:t>Traditional hierarchical topology</a:t>
            </a:r>
          </a:p>
          <a:p>
            <a:pPr lvl="1"/>
            <a:r>
              <a:rPr lang="en-US" dirty="0"/>
              <a:t>Expensive</a:t>
            </a:r>
          </a:p>
          <a:p>
            <a:pPr lvl="1"/>
            <a:r>
              <a:rPr lang="en-US" dirty="0"/>
              <a:t>Difficult to scale</a:t>
            </a:r>
          </a:p>
          <a:p>
            <a:pPr lvl="1"/>
            <a:r>
              <a:rPr lang="en-US" dirty="0"/>
              <a:t>High oversubscription</a:t>
            </a:r>
          </a:p>
          <a:p>
            <a:pPr lvl="1"/>
            <a:r>
              <a:rPr lang="en-US" dirty="0"/>
              <a:t>Smaller path diversity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pPr/>
              <a:t>25</a:t>
            </a:fld>
            <a:endParaRPr lang="en-US"/>
          </a:p>
        </p:txBody>
      </p:sp>
      <p:grpSp>
        <p:nvGrpSpPr>
          <p:cNvPr id="193" name="Group 192"/>
          <p:cNvGrpSpPr/>
          <p:nvPr/>
        </p:nvGrpSpPr>
        <p:grpSpPr>
          <a:xfrm>
            <a:off x="6096000" y="2376665"/>
            <a:ext cx="5331795" cy="2593328"/>
            <a:chOff x="1138602" y="2841316"/>
            <a:chExt cx="5331795" cy="2593328"/>
          </a:xfrm>
        </p:grpSpPr>
        <p:grpSp>
          <p:nvGrpSpPr>
            <p:cNvPr id="31" name="Group 30"/>
            <p:cNvGrpSpPr>
              <a:grpSpLocks noChangeAspect="1"/>
            </p:cNvGrpSpPr>
            <p:nvPr/>
          </p:nvGrpSpPr>
          <p:grpSpPr>
            <a:xfrm>
              <a:off x="1138602" y="4520244"/>
              <a:ext cx="357406" cy="914400"/>
              <a:chOff x="6523463" y="2556514"/>
              <a:chExt cx="1839952" cy="3141759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/>
            <p:cNvGrpSpPr>
              <a:grpSpLocks noChangeAspect="1"/>
            </p:cNvGrpSpPr>
            <p:nvPr/>
          </p:nvGrpSpPr>
          <p:grpSpPr>
            <a:xfrm>
              <a:off x="1770504" y="4520092"/>
              <a:ext cx="357406" cy="914400"/>
              <a:chOff x="6523463" y="2556514"/>
              <a:chExt cx="1839952" cy="3141759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/>
            <p:cNvGrpSpPr>
              <a:grpSpLocks noChangeAspect="1"/>
            </p:cNvGrpSpPr>
            <p:nvPr/>
          </p:nvGrpSpPr>
          <p:grpSpPr>
            <a:xfrm>
              <a:off x="2592092" y="4520244"/>
              <a:ext cx="357406" cy="914400"/>
              <a:chOff x="6523463" y="2556514"/>
              <a:chExt cx="1839952" cy="3141759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/>
            <p:cNvGrpSpPr>
              <a:grpSpLocks noChangeAspect="1"/>
            </p:cNvGrpSpPr>
            <p:nvPr/>
          </p:nvGrpSpPr>
          <p:grpSpPr>
            <a:xfrm>
              <a:off x="3223994" y="4520092"/>
              <a:ext cx="357406" cy="914400"/>
              <a:chOff x="6523463" y="2556514"/>
              <a:chExt cx="1839952" cy="3141759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3" name="Group 82"/>
            <p:cNvGrpSpPr>
              <a:grpSpLocks noChangeAspect="1"/>
            </p:cNvGrpSpPr>
            <p:nvPr/>
          </p:nvGrpSpPr>
          <p:grpSpPr>
            <a:xfrm>
              <a:off x="4045582" y="4520244"/>
              <a:ext cx="357406" cy="914400"/>
              <a:chOff x="6523463" y="2556514"/>
              <a:chExt cx="1839952" cy="3141759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6" name="Group 95"/>
            <p:cNvGrpSpPr>
              <a:grpSpLocks noChangeAspect="1"/>
            </p:cNvGrpSpPr>
            <p:nvPr/>
          </p:nvGrpSpPr>
          <p:grpSpPr>
            <a:xfrm>
              <a:off x="4677484" y="4520092"/>
              <a:ext cx="357406" cy="914400"/>
              <a:chOff x="6523463" y="2556514"/>
              <a:chExt cx="1839952" cy="3141759"/>
            </a:xfrm>
          </p:grpSpPr>
          <p:sp>
            <p:nvSpPr>
              <p:cNvPr id="97" name="Rectangle 96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>
              <a:grpSpLocks noChangeAspect="1"/>
            </p:cNvGrpSpPr>
            <p:nvPr/>
          </p:nvGrpSpPr>
          <p:grpSpPr>
            <a:xfrm>
              <a:off x="5481089" y="4520244"/>
              <a:ext cx="357406" cy="914400"/>
              <a:chOff x="6523463" y="2556514"/>
              <a:chExt cx="1839952" cy="3141759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2" name="Group 121"/>
            <p:cNvGrpSpPr>
              <a:grpSpLocks noChangeAspect="1"/>
            </p:cNvGrpSpPr>
            <p:nvPr/>
          </p:nvGrpSpPr>
          <p:grpSpPr>
            <a:xfrm>
              <a:off x="6112991" y="4520092"/>
              <a:ext cx="357406" cy="914400"/>
              <a:chOff x="6523463" y="2556514"/>
              <a:chExt cx="1839952" cy="3141759"/>
            </a:xfrm>
          </p:grpSpPr>
          <p:sp>
            <p:nvSpPr>
              <p:cNvPr id="123" name="Rectangle 122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5" name="Rectangle 134"/>
            <p:cNvSpPr/>
            <p:nvPr/>
          </p:nvSpPr>
          <p:spPr>
            <a:xfrm>
              <a:off x="1260466" y="3931520"/>
              <a:ext cx="727864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2742407" y="3929705"/>
              <a:ext cx="727864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4193766" y="3932170"/>
              <a:ext cx="727864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5625780" y="3931520"/>
              <a:ext cx="727864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2369846" y="2843106"/>
              <a:ext cx="1211554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4089035" y="2841316"/>
              <a:ext cx="1211554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43" name="Straight Connector 142"/>
            <p:cNvCxnSpPr>
              <a:stCxn id="135" idx="0"/>
              <a:endCxn id="139" idx="2"/>
            </p:cNvCxnSpPr>
            <p:nvPr/>
          </p:nvCxnSpPr>
          <p:spPr>
            <a:xfrm flipV="1">
              <a:off x="1624398" y="3278463"/>
              <a:ext cx="1351225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36" idx="0"/>
              <a:endCxn id="139" idx="2"/>
            </p:cNvCxnSpPr>
            <p:nvPr/>
          </p:nvCxnSpPr>
          <p:spPr>
            <a:xfrm flipH="1" flipV="1">
              <a:off x="2975623" y="3278463"/>
              <a:ext cx="130716" cy="65124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>
              <a:stCxn id="135" idx="0"/>
              <a:endCxn id="141" idx="2"/>
            </p:cNvCxnSpPr>
            <p:nvPr/>
          </p:nvCxnSpPr>
          <p:spPr>
            <a:xfrm flipV="1">
              <a:off x="1624398" y="3276673"/>
              <a:ext cx="3070414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>
              <a:stCxn id="137" idx="0"/>
              <a:endCxn id="139" idx="2"/>
            </p:cNvCxnSpPr>
            <p:nvPr/>
          </p:nvCxnSpPr>
          <p:spPr>
            <a:xfrm flipH="1" flipV="1">
              <a:off x="2975623" y="3278463"/>
              <a:ext cx="1582075" cy="65370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>
              <a:stCxn id="136" idx="0"/>
              <a:endCxn id="141" idx="2"/>
            </p:cNvCxnSpPr>
            <p:nvPr/>
          </p:nvCxnSpPr>
          <p:spPr>
            <a:xfrm flipV="1">
              <a:off x="3106339" y="3276673"/>
              <a:ext cx="1588473" cy="65303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>
              <a:stCxn id="138" idx="0"/>
              <a:endCxn id="139" idx="2"/>
            </p:cNvCxnSpPr>
            <p:nvPr/>
          </p:nvCxnSpPr>
          <p:spPr>
            <a:xfrm flipH="1" flipV="1">
              <a:off x="2975623" y="3278463"/>
              <a:ext cx="3014089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>
              <a:stCxn id="137" idx="0"/>
              <a:endCxn id="141" idx="2"/>
            </p:cNvCxnSpPr>
            <p:nvPr/>
          </p:nvCxnSpPr>
          <p:spPr>
            <a:xfrm flipV="1">
              <a:off x="4557698" y="3276673"/>
              <a:ext cx="137114" cy="6554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>
              <a:stCxn id="138" idx="0"/>
              <a:endCxn id="141" idx="2"/>
            </p:cNvCxnSpPr>
            <p:nvPr/>
          </p:nvCxnSpPr>
          <p:spPr>
            <a:xfrm flipH="1" flipV="1">
              <a:off x="4694812" y="3276673"/>
              <a:ext cx="1294900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>
              <a:stCxn id="95" idx="0"/>
              <a:endCxn id="137" idx="2"/>
            </p:cNvCxnSpPr>
            <p:nvPr/>
          </p:nvCxnSpPr>
          <p:spPr>
            <a:xfrm flipV="1">
              <a:off x="4224285" y="4205939"/>
              <a:ext cx="333413" cy="3143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>
              <a:stCxn id="134" idx="0"/>
              <a:endCxn id="138" idx="2"/>
            </p:cNvCxnSpPr>
            <p:nvPr/>
          </p:nvCxnSpPr>
          <p:spPr>
            <a:xfrm flipH="1" flipV="1">
              <a:off x="5989712" y="4205289"/>
              <a:ext cx="301982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>
              <a:stCxn id="121" idx="0"/>
              <a:endCxn id="138" idx="2"/>
            </p:cNvCxnSpPr>
            <p:nvPr/>
          </p:nvCxnSpPr>
          <p:spPr>
            <a:xfrm flipV="1">
              <a:off x="5659792" y="4205289"/>
              <a:ext cx="329920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>
              <a:stCxn id="108" idx="0"/>
              <a:endCxn id="137" idx="2"/>
            </p:cNvCxnSpPr>
            <p:nvPr/>
          </p:nvCxnSpPr>
          <p:spPr>
            <a:xfrm flipH="1" flipV="1">
              <a:off x="4557698" y="4205939"/>
              <a:ext cx="298489" cy="31415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>
              <a:stCxn id="82" idx="0"/>
              <a:endCxn id="136" idx="2"/>
            </p:cNvCxnSpPr>
            <p:nvPr/>
          </p:nvCxnSpPr>
          <p:spPr>
            <a:xfrm flipH="1" flipV="1">
              <a:off x="3106339" y="4203474"/>
              <a:ext cx="296358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>
              <a:stCxn id="69" idx="0"/>
              <a:endCxn id="136" idx="2"/>
            </p:cNvCxnSpPr>
            <p:nvPr/>
          </p:nvCxnSpPr>
          <p:spPr>
            <a:xfrm flipV="1">
              <a:off x="2770795" y="4203474"/>
              <a:ext cx="335544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>
              <a:stCxn id="43" idx="0"/>
              <a:endCxn id="135" idx="2"/>
            </p:cNvCxnSpPr>
            <p:nvPr/>
          </p:nvCxnSpPr>
          <p:spPr>
            <a:xfrm flipV="1">
              <a:off x="1317305" y="4205289"/>
              <a:ext cx="307093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>
              <a:stCxn id="56" idx="0"/>
              <a:endCxn id="135" idx="2"/>
            </p:cNvCxnSpPr>
            <p:nvPr/>
          </p:nvCxnSpPr>
          <p:spPr>
            <a:xfrm flipH="1" flipV="1">
              <a:off x="1624398" y="4205289"/>
              <a:ext cx="324809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6" name="TextBox 195"/>
          <p:cNvSpPr txBox="1"/>
          <p:nvPr/>
        </p:nvSpPr>
        <p:spPr>
          <a:xfrm>
            <a:off x="11476332" y="2409677"/>
            <a:ext cx="672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Core</a:t>
            </a:r>
          </a:p>
        </p:txBody>
      </p:sp>
      <p:sp>
        <p:nvSpPr>
          <p:cNvPr id="197" name="TextBox 196"/>
          <p:cNvSpPr txBox="1"/>
          <p:nvPr/>
        </p:nvSpPr>
        <p:spPr>
          <a:xfrm>
            <a:off x="11519710" y="3417272"/>
            <a:ext cx="58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Agg.</a:t>
            </a:r>
          </a:p>
        </p:txBody>
      </p:sp>
      <p:sp>
        <p:nvSpPr>
          <p:cNvPr id="198" name="TextBox 197"/>
          <p:cNvSpPr txBox="1"/>
          <p:nvPr/>
        </p:nvSpPr>
        <p:spPr>
          <a:xfrm>
            <a:off x="11499672" y="3888986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Gill Sans" charset="0"/>
                <a:ea typeface="Gill Sans" charset="0"/>
                <a:cs typeface="Gill Sans" charset="0"/>
              </a:rPr>
              <a:t>Edge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309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Networks</a:t>
            </a:r>
          </a:p>
        </p:txBody>
      </p:sp>
      <p:sp>
        <p:nvSpPr>
          <p:cNvPr id="194" name="Content Placeholder 193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/>
              <a:t>Clos topology</a:t>
            </a:r>
          </a:p>
          <a:p>
            <a:pPr lvl="1"/>
            <a:r>
              <a:rPr lang="en-US" dirty="0"/>
              <a:t>Cheaper</a:t>
            </a:r>
          </a:p>
          <a:p>
            <a:pPr lvl="1"/>
            <a:r>
              <a:rPr lang="en-US" dirty="0"/>
              <a:t>Easier to scale</a:t>
            </a:r>
          </a:p>
          <a:p>
            <a:pPr lvl="1"/>
            <a:r>
              <a:rPr lang="en-US" dirty="0"/>
              <a:t>NO/low oversubscription</a:t>
            </a:r>
          </a:p>
          <a:p>
            <a:pPr lvl="1"/>
            <a:r>
              <a:rPr lang="en-US" dirty="0"/>
              <a:t>Higher path diversity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140" name="TextBox 139"/>
          <p:cNvSpPr txBox="1"/>
          <p:nvPr/>
        </p:nvSpPr>
        <p:spPr>
          <a:xfrm>
            <a:off x="11476332" y="2409677"/>
            <a:ext cx="672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Core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11519710" y="3417272"/>
            <a:ext cx="58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Agg.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11499672" y="3888986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Gill Sans" charset="0"/>
                <a:ea typeface="Gill Sans" charset="0"/>
                <a:cs typeface="Gill Sans" charset="0"/>
              </a:rPr>
              <a:t>Edge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195" name="Group 194"/>
          <p:cNvGrpSpPr/>
          <p:nvPr/>
        </p:nvGrpSpPr>
        <p:grpSpPr>
          <a:xfrm>
            <a:off x="6096000" y="2373283"/>
            <a:ext cx="5331795" cy="2596710"/>
            <a:chOff x="6096000" y="2373283"/>
            <a:chExt cx="5331795" cy="2596710"/>
          </a:xfrm>
        </p:grpSpPr>
        <p:grpSp>
          <p:nvGrpSpPr>
            <p:cNvPr id="31" name="Group 30"/>
            <p:cNvGrpSpPr>
              <a:grpSpLocks noChangeAspect="1"/>
            </p:cNvGrpSpPr>
            <p:nvPr/>
          </p:nvGrpSpPr>
          <p:grpSpPr>
            <a:xfrm>
              <a:off x="6096000" y="4055593"/>
              <a:ext cx="357406" cy="914400"/>
              <a:chOff x="6523463" y="2556514"/>
              <a:chExt cx="1839952" cy="3141759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/>
            <p:cNvGrpSpPr>
              <a:grpSpLocks noChangeAspect="1"/>
            </p:cNvGrpSpPr>
            <p:nvPr/>
          </p:nvGrpSpPr>
          <p:grpSpPr>
            <a:xfrm>
              <a:off x="6727902" y="4055441"/>
              <a:ext cx="357406" cy="914400"/>
              <a:chOff x="6523463" y="2556514"/>
              <a:chExt cx="1839952" cy="3141759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/>
            <p:cNvGrpSpPr>
              <a:grpSpLocks noChangeAspect="1"/>
            </p:cNvGrpSpPr>
            <p:nvPr/>
          </p:nvGrpSpPr>
          <p:grpSpPr>
            <a:xfrm>
              <a:off x="7549490" y="4055593"/>
              <a:ext cx="357406" cy="914400"/>
              <a:chOff x="6523463" y="2556514"/>
              <a:chExt cx="1839952" cy="3141759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/>
            <p:cNvGrpSpPr>
              <a:grpSpLocks noChangeAspect="1"/>
            </p:cNvGrpSpPr>
            <p:nvPr/>
          </p:nvGrpSpPr>
          <p:grpSpPr>
            <a:xfrm>
              <a:off x="8181392" y="4055441"/>
              <a:ext cx="357406" cy="914400"/>
              <a:chOff x="6523463" y="2556514"/>
              <a:chExt cx="1839952" cy="3141759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3" name="Group 82"/>
            <p:cNvGrpSpPr>
              <a:grpSpLocks noChangeAspect="1"/>
            </p:cNvGrpSpPr>
            <p:nvPr/>
          </p:nvGrpSpPr>
          <p:grpSpPr>
            <a:xfrm>
              <a:off x="9002980" y="4055593"/>
              <a:ext cx="357406" cy="914400"/>
              <a:chOff x="6523463" y="2556514"/>
              <a:chExt cx="1839952" cy="3141759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6" name="Group 95"/>
            <p:cNvGrpSpPr>
              <a:grpSpLocks noChangeAspect="1"/>
            </p:cNvGrpSpPr>
            <p:nvPr/>
          </p:nvGrpSpPr>
          <p:grpSpPr>
            <a:xfrm>
              <a:off x="9634882" y="4055441"/>
              <a:ext cx="357406" cy="914400"/>
              <a:chOff x="6523463" y="2556514"/>
              <a:chExt cx="1839952" cy="3141759"/>
            </a:xfrm>
          </p:grpSpPr>
          <p:sp>
            <p:nvSpPr>
              <p:cNvPr id="97" name="Rectangle 96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>
              <a:grpSpLocks noChangeAspect="1"/>
            </p:cNvGrpSpPr>
            <p:nvPr/>
          </p:nvGrpSpPr>
          <p:grpSpPr>
            <a:xfrm>
              <a:off x="10438487" y="4055593"/>
              <a:ext cx="357406" cy="914400"/>
              <a:chOff x="6523463" y="2556514"/>
              <a:chExt cx="1839952" cy="3141759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2" name="Group 121"/>
            <p:cNvGrpSpPr>
              <a:grpSpLocks noChangeAspect="1"/>
            </p:cNvGrpSpPr>
            <p:nvPr/>
          </p:nvGrpSpPr>
          <p:grpSpPr>
            <a:xfrm>
              <a:off x="11070389" y="4055441"/>
              <a:ext cx="357406" cy="914400"/>
              <a:chOff x="6523463" y="2556514"/>
              <a:chExt cx="1839952" cy="3141759"/>
            </a:xfrm>
          </p:grpSpPr>
          <p:sp>
            <p:nvSpPr>
              <p:cNvPr id="123" name="Rectangle 122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5" name="Rectangle 134"/>
            <p:cNvSpPr/>
            <p:nvPr/>
          </p:nvSpPr>
          <p:spPr>
            <a:xfrm>
              <a:off x="6184411" y="346686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7632899" y="3465054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9095409" y="346751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10527423" y="346686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6669331" y="2378455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7830958" y="2376665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43" name="Straight Connector 142"/>
            <p:cNvCxnSpPr>
              <a:stCxn id="135" idx="0"/>
              <a:endCxn id="139" idx="2"/>
            </p:cNvCxnSpPr>
            <p:nvPr/>
          </p:nvCxnSpPr>
          <p:spPr>
            <a:xfrm flipV="1">
              <a:off x="6367291" y="2813812"/>
              <a:ext cx="759240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36" idx="0"/>
              <a:endCxn id="139" idx="2"/>
            </p:cNvCxnSpPr>
            <p:nvPr/>
          </p:nvCxnSpPr>
          <p:spPr>
            <a:xfrm flipH="1" flipV="1">
              <a:off x="7126531" y="2813812"/>
              <a:ext cx="689248" cy="65124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>
              <a:stCxn id="135" idx="0"/>
              <a:endCxn id="141" idx="2"/>
            </p:cNvCxnSpPr>
            <p:nvPr/>
          </p:nvCxnSpPr>
          <p:spPr>
            <a:xfrm flipV="1">
              <a:off x="6367291" y="2812022"/>
              <a:ext cx="1920867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>
              <a:stCxn id="137" idx="0"/>
              <a:endCxn id="139" idx="2"/>
            </p:cNvCxnSpPr>
            <p:nvPr/>
          </p:nvCxnSpPr>
          <p:spPr>
            <a:xfrm flipH="1" flipV="1">
              <a:off x="7126531" y="2813812"/>
              <a:ext cx="2151758" cy="65370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>
              <a:stCxn id="136" idx="0"/>
              <a:endCxn id="141" idx="2"/>
            </p:cNvCxnSpPr>
            <p:nvPr/>
          </p:nvCxnSpPr>
          <p:spPr>
            <a:xfrm flipV="1">
              <a:off x="7815779" y="2812022"/>
              <a:ext cx="472379" cy="65303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>
              <a:stCxn id="138" idx="0"/>
              <a:endCxn id="139" idx="2"/>
            </p:cNvCxnSpPr>
            <p:nvPr/>
          </p:nvCxnSpPr>
          <p:spPr>
            <a:xfrm flipH="1" flipV="1">
              <a:off x="7126531" y="2813812"/>
              <a:ext cx="3583772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>
              <a:stCxn id="137" idx="0"/>
              <a:endCxn id="141" idx="2"/>
            </p:cNvCxnSpPr>
            <p:nvPr/>
          </p:nvCxnSpPr>
          <p:spPr>
            <a:xfrm flipH="1" flipV="1">
              <a:off x="8288158" y="2812022"/>
              <a:ext cx="990131" cy="6554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>
              <a:stCxn id="138" idx="0"/>
              <a:endCxn id="141" idx="2"/>
            </p:cNvCxnSpPr>
            <p:nvPr/>
          </p:nvCxnSpPr>
          <p:spPr>
            <a:xfrm flipH="1" flipV="1">
              <a:off x="8288158" y="2812022"/>
              <a:ext cx="2422145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>
              <a:stCxn id="95" idx="0"/>
              <a:endCxn id="137" idx="2"/>
            </p:cNvCxnSpPr>
            <p:nvPr/>
          </p:nvCxnSpPr>
          <p:spPr>
            <a:xfrm flipV="1">
              <a:off x="9181683" y="3741288"/>
              <a:ext cx="96606" cy="3143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>
              <a:stCxn id="134" idx="0"/>
              <a:endCxn id="138" idx="2"/>
            </p:cNvCxnSpPr>
            <p:nvPr/>
          </p:nvCxnSpPr>
          <p:spPr>
            <a:xfrm flipH="1" flipV="1">
              <a:off x="10710303" y="3740638"/>
              <a:ext cx="538789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>
              <a:stCxn id="121" idx="0"/>
              <a:endCxn id="138" idx="2"/>
            </p:cNvCxnSpPr>
            <p:nvPr/>
          </p:nvCxnSpPr>
          <p:spPr>
            <a:xfrm flipV="1">
              <a:off x="10617190" y="3740638"/>
              <a:ext cx="93113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>
              <a:stCxn id="108" idx="0"/>
              <a:endCxn id="137" idx="2"/>
            </p:cNvCxnSpPr>
            <p:nvPr/>
          </p:nvCxnSpPr>
          <p:spPr>
            <a:xfrm flipH="1" flipV="1">
              <a:off x="9278289" y="3741288"/>
              <a:ext cx="535296" cy="31415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>
              <a:stCxn id="82" idx="0"/>
              <a:endCxn id="136" idx="2"/>
            </p:cNvCxnSpPr>
            <p:nvPr/>
          </p:nvCxnSpPr>
          <p:spPr>
            <a:xfrm flipH="1" flipV="1">
              <a:off x="7815779" y="3738823"/>
              <a:ext cx="544316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>
              <a:stCxn id="69" idx="0"/>
              <a:endCxn id="136" idx="2"/>
            </p:cNvCxnSpPr>
            <p:nvPr/>
          </p:nvCxnSpPr>
          <p:spPr>
            <a:xfrm flipV="1">
              <a:off x="7728193" y="3738823"/>
              <a:ext cx="87586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>
              <a:stCxn id="43" idx="0"/>
              <a:endCxn id="135" idx="2"/>
            </p:cNvCxnSpPr>
            <p:nvPr/>
          </p:nvCxnSpPr>
          <p:spPr>
            <a:xfrm flipV="1">
              <a:off x="6274703" y="3740638"/>
              <a:ext cx="92588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>
              <a:stCxn id="56" idx="0"/>
              <a:endCxn id="135" idx="2"/>
            </p:cNvCxnSpPr>
            <p:nvPr/>
          </p:nvCxnSpPr>
          <p:spPr>
            <a:xfrm flipH="1" flipV="1">
              <a:off x="6367291" y="3740638"/>
              <a:ext cx="539314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Rectangle 145"/>
            <p:cNvSpPr/>
            <p:nvPr/>
          </p:nvSpPr>
          <p:spPr>
            <a:xfrm>
              <a:off x="6658789" y="3461906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48" name="Straight Connector 147"/>
            <p:cNvCxnSpPr>
              <a:stCxn id="43" idx="0"/>
            </p:cNvCxnSpPr>
            <p:nvPr/>
          </p:nvCxnSpPr>
          <p:spPr>
            <a:xfrm flipV="1">
              <a:off x="6274703" y="3735676"/>
              <a:ext cx="566966" cy="31991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>
              <a:stCxn id="43" idx="0"/>
            </p:cNvCxnSpPr>
            <p:nvPr/>
          </p:nvCxnSpPr>
          <p:spPr>
            <a:xfrm flipV="1">
              <a:off x="6274703" y="3735676"/>
              <a:ext cx="566967" cy="31991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>
              <a:stCxn id="56" idx="0"/>
              <a:endCxn id="146" idx="2"/>
            </p:cNvCxnSpPr>
            <p:nvPr/>
          </p:nvCxnSpPr>
          <p:spPr>
            <a:xfrm flipH="1" flipV="1">
              <a:off x="6841669" y="3735675"/>
              <a:ext cx="64936" cy="31976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Rectangle 151"/>
            <p:cNvSpPr/>
            <p:nvPr/>
          </p:nvSpPr>
          <p:spPr>
            <a:xfrm>
              <a:off x="8104027" y="3457970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53" name="Straight Connector 152"/>
            <p:cNvCxnSpPr>
              <a:stCxn id="69" idx="0"/>
              <a:endCxn id="152" idx="2"/>
            </p:cNvCxnSpPr>
            <p:nvPr/>
          </p:nvCxnSpPr>
          <p:spPr>
            <a:xfrm flipV="1">
              <a:off x="7728193" y="3731739"/>
              <a:ext cx="558714" cy="32385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>
              <a:stCxn id="82" idx="0"/>
              <a:endCxn id="152" idx="2"/>
            </p:cNvCxnSpPr>
            <p:nvPr/>
          </p:nvCxnSpPr>
          <p:spPr>
            <a:xfrm flipH="1" flipV="1">
              <a:off x="8286907" y="3731739"/>
              <a:ext cx="73188" cy="32370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Rectangle 155"/>
            <p:cNvSpPr/>
            <p:nvPr/>
          </p:nvSpPr>
          <p:spPr>
            <a:xfrm>
              <a:off x="9549302" y="3465054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58" name="Straight Connector 157"/>
            <p:cNvCxnSpPr>
              <a:stCxn id="108" idx="0"/>
              <a:endCxn id="156" idx="2"/>
            </p:cNvCxnSpPr>
            <p:nvPr/>
          </p:nvCxnSpPr>
          <p:spPr>
            <a:xfrm flipH="1" flipV="1">
              <a:off x="9732182" y="3738823"/>
              <a:ext cx="81403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>
              <a:stCxn id="95" idx="0"/>
              <a:endCxn id="156" idx="2"/>
            </p:cNvCxnSpPr>
            <p:nvPr/>
          </p:nvCxnSpPr>
          <p:spPr>
            <a:xfrm flipV="1">
              <a:off x="9181683" y="3738823"/>
              <a:ext cx="550499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Rectangle 160"/>
            <p:cNvSpPr/>
            <p:nvPr/>
          </p:nvSpPr>
          <p:spPr>
            <a:xfrm>
              <a:off x="10980921" y="3461905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62" name="Straight Connector 161"/>
            <p:cNvCxnSpPr>
              <a:stCxn id="121" idx="0"/>
              <a:endCxn id="161" idx="2"/>
            </p:cNvCxnSpPr>
            <p:nvPr/>
          </p:nvCxnSpPr>
          <p:spPr>
            <a:xfrm flipV="1">
              <a:off x="10617190" y="3735674"/>
              <a:ext cx="546611" cy="31991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>
              <a:stCxn id="134" idx="0"/>
              <a:endCxn id="161" idx="2"/>
            </p:cNvCxnSpPr>
            <p:nvPr/>
          </p:nvCxnSpPr>
          <p:spPr>
            <a:xfrm flipH="1" flipV="1">
              <a:off x="11163801" y="3735674"/>
              <a:ext cx="85291" cy="31976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Rectangle 166"/>
            <p:cNvSpPr/>
            <p:nvPr/>
          </p:nvSpPr>
          <p:spPr>
            <a:xfrm>
              <a:off x="8997827" y="2375073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10159454" y="2373283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70" name="Straight Connector 169"/>
            <p:cNvCxnSpPr>
              <a:stCxn id="146" idx="0"/>
              <a:endCxn id="167" idx="2"/>
            </p:cNvCxnSpPr>
            <p:nvPr/>
          </p:nvCxnSpPr>
          <p:spPr>
            <a:xfrm flipV="1">
              <a:off x="6841669" y="2810430"/>
              <a:ext cx="2613358" cy="65147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>
              <a:stCxn id="152" idx="0"/>
              <a:endCxn id="167" idx="2"/>
            </p:cNvCxnSpPr>
            <p:nvPr/>
          </p:nvCxnSpPr>
          <p:spPr>
            <a:xfrm flipV="1">
              <a:off x="8286907" y="2810430"/>
              <a:ext cx="1168120" cy="64754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>
              <a:stCxn id="146" idx="0"/>
              <a:endCxn id="168" idx="2"/>
            </p:cNvCxnSpPr>
            <p:nvPr/>
          </p:nvCxnSpPr>
          <p:spPr>
            <a:xfrm flipV="1">
              <a:off x="6841669" y="2808640"/>
              <a:ext cx="3774985" cy="65326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56" idx="0"/>
              <a:endCxn id="167" idx="2"/>
            </p:cNvCxnSpPr>
            <p:nvPr/>
          </p:nvCxnSpPr>
          <p:spPr>
            <a:xfrm flipH="1" flipV="1">
              <a:off x="9455027" y="2810430"/>
              <a:ext cx="277155" cy="6546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>
              <a:stCxn id="152" idx="0"/>
              <a:endCxn id="168" idx="2"/>
            </p:cNvCxnSpPr>
            <p:nvPr/>
          </p:nvCxnSpPr>
          <p:spPr>
            <a:xfrm flipV="1">
              <a:off x="8286907" y="2808640"/>
              <a:ext cx="2329747" cy="64933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>
              <a:stCxn id="161" idx="0"/>
              <a:endCxn id="167" idx="2"/>
            </p:cNvCxnSpPr>
            <p:nvPr/>
          </p:nvCxnSpPr>
          <p:spPr>
            <a:xfrm flipH="1" flipV="1">
              <a:off x="9455027" y="2810430"/>
              <a:ext cx="1708774" cy="65147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>
              <a:stCxn id="156" idx="0"/>
              <a:endCxn id="168" idx="2"/>
            </p:cNvCxnSpPr>
            <p:nvPr/>
          </p:nvCxnSpPr>
          <p:spPr>
            <a:xfrm flipV="1">
              <a:off x="9732182" y="2808640"/>
              <a:ext cx="884472" cy="65641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>
              <a:stCxn id="161" idx="0"/>
              <a:endCxn id="168" idx="2"/>
            </p:cNvCxnSpPr>
            <p:nvPr/>
          </p:nvCxnSpPr>
          <p:spPr>
            <a:xfrm flipH="1" flipV="1">
              <a:off x="10616654" y="2808640"/>
              <a:ext cx="547147" cy="65326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83194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Topology: Clos aka Fat-tree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Multi-stage network</a:t>
            </a:r>
          </a:p>
          <a:p>
            <a:r>
              <a:rPr lang="en-US" dirty="0"/>
              <a:t>k pods, where each pod has two layers of k/2 switches</a:t>
            </a:r>
          </a:p>
          <a:p>
            <a:pPr lvl="1"/>
            <a:r>
              <a:rPr lang="en-US" dirty="0"/>
              <a:t>k/2 ports up and k/2 down</a:t>
            </a:r>
          </a:p>
          <a:p>
            <a:r>
              <a:rPr lang="en-US" dirty="0"/>
              <a:t>All links have the same b/w</a:t>
            </a:r>
          </a:p>
          <a:p>
            <a:r>
              <a:rPr lang="en-US" dirty="0"/>
              <a:t>At most k</a:t>
            </a:r>
            <a:r>
              <a:rPr lang="en-US" baseline="30000" dirty="0"/>
              <a:t>3</a:t>
            </a:r>
            <a:r>
              <a:rPr lang="en-US" dirty="0"/>
              <a:t>/4 machines</a:t>
            </a:r>
          </a:p>
          <a:p>
            <a:r>
              <a:rPr lang="en-US" dirty="0"/>
              <a:t>Example</a:t>
            </a:r>
          </a:p>
          <a:p>
            <a:pPr lvl="1"/>
            <a:r>
              <a:rPr lang="en-US" dirty="0"/>
              <a:t>k = 4</a:t>
            </a:r>
          </a:p>
          <a:p>
            <a:pPr lvl="1"/>
            <a:r>
              <a:rPr lang="en-US" dirty="0"/>
              <a:t>16 machines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27</a:t>
            </a:fld>
            <a:endParaRPr lang="en-US"/>
          </a:p>
        </p:txBody>
      </p:sp>
      <p:grpSp>
        <p:nvGrpSpPr>
          <p:cNvPr id="95" name="Group 94"/>
          <p:cNvGrpSpPr/>
          <p:nvPr/>
        </p:nvGrpSpPr>
        <p:grpSpPr>
          <a:xfrm>
            <a:off x="6096000" y="2373283"/>
            <a:ext cx="5331795" cy="2596710"/>
            <a:chOff x="6096000" y="2373283"/>
            <a:chExt cx="5331795" cy="2596710"/>
          </a:xfrm>
        </p:grpSpPr>
        <p:grpSp>
          <p:nvGrpSpPr>
            <p:cNvPr id="96" name="Group 95"/>
            <p:cNvGrpSpPr>
              <a:grpSpLocks noChangeAspect="1"/>
            </p:cNvGrpSpPr>
            <p:nvPr/>
          </p:nvGrpSpPr>
          <p:grpSpPr>
            <a:xfrm>
              <a:off x="6096000" y="4055593"/>
              <a:ext cx="357406" cy="914400"/>
              <a:chOff x="6523463" y="2556514"/>
              <a:chExt cx="1839952" cy="3141759"/>
            </a:xfrm>
          </p:grpSpPr>
          <p:sp>
            <p:nvSpPr>
              <p:cNvPr id="260" name="Rectangle 25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Rectangle 26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Rectangle 262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Rectangle 263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Rectangle 264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Rectangle 265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6" name="Rectangle 315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Rectangle 316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8" name="Rectangle 317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Rectangle 324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6" name="Rectangle 325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/>
            <p:cNvGrpSpPr>
              <a:grpSpLocks noChangeAspect="1"/>
            </p:cNvGrpSpPr>
            <p:nvPr/>
          </p:nvGrpSpPr>
          <p:grpSpPr>
            <a:xfrm>
              <a:off x="6727902" y="4055441"/>
              <a:ext cx="357406" cy="914400"/>
              <a:chOff x="6523463" y="2556514"/>
              <a:chExt cx="1839952" cy="3141759"/>
            </a:xfrm>
          </p:grpSpPr>
          <p:sp>
            <p:nvSpPr>
              <p:cNvPr id="240" name="Rectangle 23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1" name="Rectangle 24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2" name="Rectangle 24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9" name="Rectangle 248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2" name="Rectangle 251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9" name="Rectangle 258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8" name="Group 97"/>
            <p:cNvGrpSpPr>
              <a:grpSpLocks noChangeAspect="1"/>
            </p:cNvGrpSpPr>
            <p:nvPr/>
          </p:nvGrpSpPr>
          <p:grpSpPr>
            <a:xfrm>
              <a:off x="7549490" y="4055593"/>
              <a:ext cx="357406" cy="914400"/>
              <a:chOff x="6523463" y="2556514"/>
              <a:chExt cx="1839952" cy="3141759"/>
            </a:xfrm>
          </p:grpSpPr>
          <p:sp>
            <p:nvSpPr>
              <p:cNvPr id="224" name="Rectangle 223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Rectangle 224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Rectangle 225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Rectangle 226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Rectangle 227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Rectangle 228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Rectangle 229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5" name="Rectangle 234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6" name="Rectangle 235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7" name="Rectangle 236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8" name="Rectangle 237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9" name="Rectangle 238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9" name="Group 98"/>
            <p:cNvGrpSpPr>
              <a:grpSpLocks noChangeAspect="1"/>
            </p:cNvGrpSpPr>
            <p:nvPr/>
          </p:nvGrpSpPr>
          <p:grpSpPr>
            <a:xfrm>
              <a:off x="8181392" y="4055441"/>
              <a:ext cx="357406" cy="914400"/>
              <a:chOff x="6523463" y="2556514"/>
              <a:chExt cx="1839952" cy="3141759"/>
            </a:xfrm>
          </p:grpSpPr>
          <p:sp>
            <p:nvSpPr>
              <p:cNvPr id="205" name="Rectangle 204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Rectangle 205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Rectangle 210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Rectangle 211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Rectangle 212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Rectangle 213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Rectangle 214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Rectangle 215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216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217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Rectangle 221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Rectangle 222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/>
            <p:cNvGrpSpPr>
              <a:grpSpLocks noChangeAspect="1"/>
            </p:cNvGrpSpPr>
            <p:nvPr/>
          </p:nvGrpSpPr>
          <p:grpSpPr>
            <a:xfrm>
              <a:off x="9002980" y="4055593"/>
              <a:ext cx="357406" cy="914400"/>
              <a:chOff x="6523463" y="2556514"/>
              <a:chExt cx="1839952" cy="3141759"/>
            </a:xfrm>
          </p:grpSpPr>
          <p:sp>
            <p:nvSpPr>
              <p:cNvPr id="189" name="Rectangle 188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Rectangle 191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Rectangle 20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Rectangle 20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Rectangle 202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Rectangle 203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1" name="Group 100"/>
            <p:cNvGrpSpPr>
              <a:grpSpLocks noChangeAspect="1"/>
            </p:cNvGrpSpPr>
            <p:nvPr/>
          </p:nvGrpSpPr>
          <p:grpSpPr>
            <a:xfrm>
              <a:off x="9634882" y="4055441"/>
              <a:ext cx="357406" cy="914400"/>
              <a:chOff x="6523463" y="2556514"/>
              <a:chExt cx="1839952" cy="3141759"/>
            </a:xfrm>
          </p:grpSpPr>
          <p:sp>
            <p:nvSpPr>
              <p:cNvPr id="173" name="Rectangle 172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5" name="Rectangle 174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6" name="Rectangle 175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Rectangle 176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Rectangle 17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Rectangle 17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1" name="Rectangle 18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Rectangle 18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/>
            <p:cNvGrpSpPr>
              <a:grpSpLocks noChangeAspect="1"/>
            </p:cNvGrpSpPr>
            <p:nvPr/>
          </p:nvGrpSpPr>
          <p:grpSpPr>
            <a:xfrm>
              <a:off x="10438487" y="4055593"/>
              <a:ext cx="357406" cy="914400"/>
              <a:chOff x="6523463" y="2556514"/>
              <a:chExt cx="1839952" cy="3141759"/>
            </a:xfrm>
          </p:grpSpPr>
          <p:sp>
            <p:nvSpPr>
              <p:cNvPr id="161" name="Rectangle 160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Rectangle 167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Rectangle 168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ectangle 169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ectangle 170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/>
            <p:cNvGrpSpPr>
              <a:grpSpLocks noChangeAspect="1"/>
            </p:cNvGrpSpPr>
            <p:nvPr/>
          </p:nvGrpSpPr>
          <p:grpSpPr>
            <a:xfrm>
              <a:off x="11070389" y="4055441"/>
              <a:ext cx="357406" cy="914400"/>
              <a:chOff x="6523463" y="2556514"/>
              <a:chExt cx="1839952" cy="3141759"/>
            </a:xfrm>
          </p:grpSpPr>
          <p:sp>
            <p:nvSpPr>
              <p:cNvPr id="149" name="Rectangle 148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Rectangle 149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Rectangle 150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Rectangle 151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Rectangle 152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Rectangle 153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Rectangle 154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Rectangle 155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Rectangle 156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4" name="Rectangle 103"/>
            <p:cNvSpPr/>
            <p:nvPr/>
          </p:nvSpPr>
          <p:spPr>
            <a:xfrm>
              <a:off x="6184411" y="346686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7632899" y="3465054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9095409" y="346751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10527423" y="346686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6669331" y="2378455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7830958" y="2376665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10" name="Straight Connector 109"/>
            <p:cNvCxnSpPr>
              <a:stCxn id="251" idx="0"/>
              <a:endCxn id="259" idx="2"/>
            </p:cNvCxnSpPr>
            <p:nvPr/>
          </p:nvCxnSpPr>
          <p:spPr>
            <a:xfrm flipV="1">
              <a:off x="6367291" y="2813812"/>
              <a:ext cx="759240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>
              <a:stCxn id="252" idx="0"/>
              <a:endCxn id="259" idx="2"/>
            </p:cNvCxnSpPr>
            <p:nvPr/>
          </p:nvCxnSpPr>
          <p:spPr>
            <a:xfrm flipH="1" flipV="1">
              <a:off x="7126531" y="2813812"/>
              <a:ext cx="689248" cy="65124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>
              <a:stCxn id="251" idx="0"/>
              <a:endCxn id="261" idx="2"/>
            </p:cNvCxnSpPr>
            <p:nvPr/>
          </p:nvCxnSpPr>
          <p:spPr>
            <a:xfrm flipV="1">
              <a:off x="6367291" y="2812022"/>
              <a:ext cx="1920867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>
              <a:stCxn id="253" idx="0"/>
              <a:endCxn id="259" idx="2"/>
            </p:cNvCxnSpPr>
            <p:nvPr/>
          </p:nvCxnSpPr>
          <p:spPr>
            <a:xfrm flipH="1" flipV="1">
              <a:off x="7126531" y="2813812"/>
              <a:ext cx="2151758" cy="65370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>
              <a:stCxn id="252" idx="0"/>
              <a:endCxn id="261" idx="2"/>
            </p:cNvCxnSpPr>
            <p:nvPr/>
          </p:nvCxnSpPr>
          <p:spPr>
            <a:xfrm flipV="1">
              <a:off x="7815779" y="2812022"/>
              <a:ext cx="472379" cy="65303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>
              <a:stCxn id="254" idx="0"/>
              <a:endCxn id="259" idx="2"/>
            </p:cNvCxnSpPr>
            <p:nvPr/>
          </p:nvCxnSpPr>
          <p:spPr>
            <a:xfrm flipH="1" flipV="1">
              <a:off x="7126531" y="2813812"/>
              <a:ext cx="3583772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>
              <a:stCxn id="253" idx="0"/>
              <a:endCxn id="261" idx="2"/>
            </p:cNvCxnSpPr>
            <p:nvPr/>
          </p:nvCxnSpPr>
          <p:spPr>
            <a:xfrm flipH="1" flipV="1">
              <a:off x="8288158" y="2812022"/>
              <a:ext cx="990131" cy="6554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254" idx="0"/>
              <a:endCxn id="261" idx="2"/>
            </p:cNvCxnSpPr>
            <p:nvPr/>
          </p:nvCxnSpPr>
          <p:spPr>
            <a:xfrm flipH="1" flipV="1">
              <a:off x="8288158" y="2812022"/>
              <a:ext cx="2422145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>
              <a:stCxn id="192" idx="0"/>
              <a:endCxn id="253" idx="2"/>
            </p:cNvCxnSpPr>
            <p:nvPr/>
          </p:nvCxnSpPr>
          <p:spPr>
            <a:xfrm flipV="1">
              <a:off x="9181683" y="3741288"/>
              <a:ext cx="96606" cy="3143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>
              <a:stCxn id="250" idx="0"/>
              <a:endCxn id="254" idx="2"/>
            </p:cNvCxnSpPr>
            <p:nvPr/>
          </p:nvCxnSpPr>
          <p:spPr>
            <a:xfrm flipH="1" flipV="1">
              <a:off x="10710303" y="3740638"/>
              <a:ext cx="538789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229" idx="0"/>
              <a:endCxn id="254" idx="2"/>
            </p:cNvCxnSpPr>
            <p:nvPr/>
          </p:nvCxnSpPr>
          <p:spPr>
            <a:xfrm flipV="1">
              <a:off x="10617190" y="3740638"/>
              <a:ext cx="93113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213" idx="0"/>
              <a:endCxn id="253" idx="2"/>
            </p:cNvCxnSpPr>
            <p:nvPr/>
          </p:nvCxnSpPr>
          <p:spPr>
            <a:xfrm flipH="1" flipV="1">
              <a:off x="9278289" y="3741288"/>
              <a:ext cx="535296" cy="31415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75" idx="0"/>
              <a:endCxn id="252" idx="2"/>
            </p:cNvCxnSpPr>
            <p:nvPr/>
          </p:nvCxnSpPr>
          <p:spPr>
            <a:xfrm flipH="1" flipV="1">
              <a:off x="7815779" y="3738823"/>
              <a:ext cx="544316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stCxn id="162" idx="0"/>
              <a:endCxn id="252" idx="2"/>
            </p:cNvCxnSpPr>
            <p:nvPr/>
          </p:nvCxnSpPr>
          <p:spPr>
            <a:xfrm flipV="1">
              <a:off x="7728193" y="3738823"/>
              <a:ext cx="87586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36" idx="0"/>
              <a:endCxn id="251" idx="2"/>
            </p:cNvCxnSpPr>
            <p:nvPr/>
          </p:nvCxnSpPr>
          <p:spPr>
            <a:xfrm flipV="1">
              <a:off x="6274703" y="3740638"/>
              <a:ext cx="92588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149" idx="0"/>
              <a:endCxn id="251" idx="2"/>
            </p:cNvCxnSpPr>
            <p:nvPr/>
          </p:nvCxnSpPr>
          <p:spPr>
            <a:xfrm flipH="1" flipV="1">
              <a:off x="6367291" y="3740638"/>
              <a:ext cx="539314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Rectangle 125"/>
            <p:cNvSpPr/>
            <p:nvPr/>
          </p:nvSpPr>
          <p:spPr>
            <a:xfrm>
              <a:off x="6658789" y="3461906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27" name="Straight Connector 126"/>
            <p:cNvCxnSpPr>
              <a:stCxn id="136" idx="0"/>
            </p:cNvCxnSpPr>
            <p:nvPr/>
          </p:nvCxnSpPr>
          <p:spPr>
            <a:xfrm flipV="1">
              <a:off x="6274703" y="3735676"/>
              <a:ext cx="566966" cy="31991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>
              <a:stCxn id="136" idx="0"/>
            </p:cNvCxnSpPr>
            <p:nvPr/>
          </p:nvCxnSpPr>
          <p:spPr>
            <a:xfrm flipV="1">
              <a:off x="6274703" y="3735676"/>
              <a:ext cx="566967" cy="31991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>
              <a:stCxn id="149" idx="0"/>
              <a:endCxn id="266" idx="2"/>
            </p:cNvCxnSpPr>
            <p:nvPr/>
          </p:nvCxnSpPr>
          <p:spPr>
            <a:xfrm flipH="1" flipV="1">
              <a:off x="6841669" y="3735675"/>
              <a:ext cx="64936" cy="31976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Rectangle 129"/>
            <p:cNvSpPr/>
            <p:nvPr/>
          </p:nvSpPr>
          <p:spPr>
            <a:xfrm>
              <a:off x="8104027" y="3457970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31" name="Straight Connector 130"/>
            <p:cNvCxnSpPr>
              <a:stCxn id="162" idx="0"/>
            </p:cNvCxnSpPr>
            <p:nvPr/>
          </p:nvCxnSpPr>
          <p:spPr>
            <a:xfrm flipV="1">
              <a:off x="7728193" y="3731739"/>
              <a:ext cx="558714" cy="32385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>
              <a:stCxn id="175" idx="0"/>
            </p:cNvCxnSpPr>
            <p:nvPr/>
          </p:nvCxnSpPr>
          <p:spPr>
            <a:xfrm flipH="1" flipV="1">
              <a:off x="8286907" y="3731739"/>
              <a:ext cx="73188" cy="32370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Rectangle 132"/>
            <p:cNvSpPr/>
            <p:nvPr/>
          </p:nvSpPr>
          <p:spPr>
            <a:xfrm>
              <a:off x="9549302" y="3465054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34" name="Straight Connector 133"/>
            <p:cNvCxnSpPr>
              <a:stCxn id="213" idx="0"/>
            </p:cNvCxnSpPr>
            <p:nvPr/>
          </p:nvCxnSpPr>
          <p:spPr>
            <a:xfrm flipH="1" flipV="1">
              <a:off x="9732182" y="3738823"/>
              <a:ext cx="81403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>
              <a:stCxn id="192" idx="0"/>
            </p:cNvCxnSpPr>
            <p:nvPr/>
          </p:nvCxnSpPr>
          <p:spPr>
            <a:xfrm flipV="1">
              <a:off x="9181683" y="3738823"/>
              <a:ext cx="550499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Rectangle 135"/>
            <p:cNvSpPr/>
            <p:nvPr/>
          </p:nvSpPr>
          <p:spPr>
            <a:xfrm>
              <a:off x="10980921" y="3461905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37" name="Straight Connector 136"/>
            <p:cNvCxnSpPr>
              <a:stCxn id="229" idx="0"/>
            </p:cNvCxnSpPr>
            <p:nvPr/>
          </p:nvCxnSpPr>
          <p:spPr>
            <a:xfrm flipV="1">
              <a:off x="10617190" y="3735674"/>
              <a:ext cx="546611" cy="31991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>
              <a:stCxn id="250" idx="0"/>
            </p:cNvCxnSpPr>
            <p:nvPr/>
          </p:nvCxnSpPr>
          <p:spPr>
            <a:xfrm flipH="1" flipV="1">
              <a:off x="11163801" y="3735674"/>
              <a:ext cx="85291" cy="31976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Rectangle 138"/>
            <p:cNvSpPr/>
            <p:nvPr/>
          </p:nvSpPr>
          <p:spPr>
            <a:xfrm>
              <a:off x="8997827" y="2375073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10159454" y="2373283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41" name="Straight Connector 140"/>
            <p:cNvCxnSpPr>
              <a:stCxn id="266" idx="0"/>
            </p:cNvCxnSpPr>
            <p:nvPr/>
          </p:nvCxnSpPr>
          <p:spPr>
            <a:xfrm flipV="1">
              <a:off x="6841669" y="2810430"/>
              <a:ext cx="2613358" cy="65147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/>
          </p:nvCxnSpPr>
          <p:spPr>
            <a:xfrm flipV="1">
              <a:off x="8286907" y="2810430"/>
              <a:ext cx="1168120" cy="64754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>
              <a:stCxn id="266" idx="0"/>
            </p:cNvCxnSpPr>
            <p:nvPr/>
          </p:nvCxnSpPr>
          <p:spPr>
            <a:xfrm flipV="1">
              <a:off x="6841669" y="2808640"/>
              <a:ext cx="3774985" cy="65326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/>
          </p:nvCxnSpPr>
          <p:spPr>
            <a:xfrm flipH="1" flipV="1">
              <a:off x="9455027" y="2810430"/>
              <a:ext cx="277155" cy="6546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flipV="1">
              <a:off x="8286907" y="2808640"/>
              <a:ext cx="2329747" cy="64933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/>
          </p:nvCxnSpPr>
          <p:spPr>
            <a:xfrm flipH="1" flipV="1">
              <a:off x="9455027" y="2810430"/>
              <a:ext cx="1708774" cy="65147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/>
          </p:nvCxnSpPr>
          <p:spPr>
            <a:xfrm flipV="1">
              <a:off x="9732182" y="2808640"/>
              <a:ext cx="884472" cy="65641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 flipH="1" flipV="1">
              <a:off x="10616654" y="2808640"/>
              <a:ext cx="547147" cy="65326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106595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Datacenter applications</a:t>
            </a:r>
            <a:endParaRPr lang="en-US" dirty="0"/>
          </a:p>
        </p:txBody>
      </p:sp>
      <p:sp>
        <p:nvSpPr>
          <p:cNvPr id="2560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Common theme: parallelism</a:t>
            </a:r>
          </a:p>
          <a:p>
            <a:pPr lvl="1"/>
            <a:r>
              <a:rPr lang="en-US"/>
              <a:t>Applications decomposed into tasks</a:t>
            </a:r>
          </a:p>
          <a:p>
            <a:pPr lvl="1"/>
            <a:r>
              <a:rPr lang="en-US"/>
              <a:t>Running in parallel on different machines</a:t>
            </a:r>
          </a:p>
          <a:p>
            <a:r>
              <a:rPr lang="en-US"/>
              <a:t>Two common paradigms</a:t>
            </a:r>
          </a:p>
          <a:p>
            <a:pPr lvl="1"/>
            <a:r>
              <a:rPr lang="en-US"/>
              <a:t>Partition-Aggregate</a:t>
            </a:r>
          </a:p>
          <a:p>
            <a:pPr lvl="1"/>
            <a:r>
              <a:rPr lang="en-US"/>
              <a:t>Map-Reduce 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382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2-10-20 at 7.03.56 PM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2750" y="1623988"/>
            <a:ext cx="6419850" cy="4667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2938994" y="1704985"/>
            <a:ext cx="9810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Mosharaf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Partition-Aggregate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F212-E36A-6C44-B33E-31147482829D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screen">
            <a:alphaModFix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2883" y="1665109"/>
            <a:ext cx="609600" cy="3911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08976" y="2487827"/>
            <a:ext cx="702212" cy="8942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3452" y="3717141"/>
            <a:ext cx="468142" cy="5961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00405" y="3717141"/>
            <a:ext cx="468142" cy="59614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472" y="3717141"/>
            <a:ext cx="468142" cy="5961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8516" y="3717141"/>
            <a:ext cx="468142" cy="596149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stCxn id="10" idx="1"/>
            <a:endCxn id="11" idx="0"/>
          </p:cNvCxnSpPr>
          <p:nvPr/>
        </p:nvCxnSpPr>
        <p:spPr>
          <a:xfrm flipH="1">
            <a:off x="4677524" y="2934940"/>
            <a:ext cx="1431453" cy="78220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1"/>
            <a:endCxn id="12" idx="0"/>
          </p:cNvCxnSpPr>
          <p:nvPr/>
        </p:nvCxnSpPr>
        <p:spPr>
          <a:xfrm flipH="1">
            <a:off x="5534476" y="2934940"/>
            <a:ext cx="574500" cy="78220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2"/>
            <a:endCxn id="13" idx="0"/>
          </p:cNvCxnSpPr>
          <p:nvPr/>
        </p:nvCxnSpPr>
        <p:spPr>
          <a:xfrm flipH="1">
            <a:off x="6330544" y="3382052"/>
            <a:ext cx="129539" cy="335089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0" idx="3"/>
            <a:endCxn id="14" idx="0"/>
          </p:cNvCxnSpPr>
          <p:nvPr/>
        </p:nvCxnSpPr>
        <p:spPr>
          <a:xfrm>
            <a:off x="6811189" y="2934940"/>
            <a:ext cx="1411399" cy="78220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8690" y="5200474"/>
            <a:ext cx="312094" cy="39743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95942" y="5196293"/>
            <a:ext cx="312094" cy="39743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83194" y="5209512"/>
            <a:ext cx="312094" cy="39743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92222" y="5214030"/>
            <a:ext cx="312094" cy="39743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0792" y="5204993"/>
            <a:ext cx="312094" cy="39743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58044" y="5200812"/>
            <a:ext cx="312094" cy="39743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45296" y="5214031"/>
            <a:ext cx="312094" cy="39743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6453" y="5209850"/>
            <a:ext cx="312094" cy="39743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7510" y="5200812"/>
            <a:ext cx="312094" cy="39743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44319" y="5209510"/>
            <a:ext cx="312094" cy="397433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62044" y="5222729"/>
            <a:ext cx="312094" cy="39743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3201" y="5218548"/>
            <a:ext cx="312094" cy="397433"/>
          </a:xfrm>
          <a:prstGeom prst="rect">
            <a:avLst/>
          </a:prstGeom>
        </p:spPr>
      </p:pic>
      <p:cxnSp>
        <p:nvCxnSpPr>
          <p:cNvPr id="36" name="Straight Arrow Connector 35"/>
          <p:cNvCxnSpPr>
            <a:stCxn id="11" idx="2"/>
            <a:endCxn id="23" idx="0"/>
          </p:cNvCxnSpPr>
          <p:nvPr/>
        </p:nvCxnSpPr>
        <p:spPr>
          <a:xfrm flipH="1">
            <a:off x="4064737" y="4313289"/>
            <a:ext cx="612786" cy="8871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1" idx="2"/>
            <a:endCxn id="24" idx="0"/>
          </p:cNvCxnSpPr>
          <p:nvPr/>
        </p:nvCxnSpPr>
        <p:spPr>
          <a:xfrm flipH="1">
            <a:off x="4451989" y="4313290"/>
            <a:ext cx="225534" cy="88300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1" idx="2"/>
            <a:endCxn id="25" idx="0"/>
          </p:cNvCxnSpPr>
          <p:nvPr/>
        </p:nvCxnSpPr>
        <p:spPr>
          <a:xfrm>
            <a:off x="4677523" y="4313289"/>
            <a:ext cx="161718" cy="89622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2" idx="2"/>
            <a:endCxn id="26" idx="0"/>
          </p:cNvCxnSpPr>
          <p:nvPr/>
        </p:nvCxnSpPr>
        <p:spPr>
          <a:xfrm flipH="1">
            <a:off x="5348270" y="4313289"/>
            <a:ext cx="186207" cy="9007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2" idx="2"/>
            <a:endCxn id="32" idx="0"/>
          </p:cNvCxnSpPr>
          <p:nvPr/>
        </p:nvCxnSpPr>
        <p:spPr>
          <a:xfrm>
            <a:off x="5534476" y="4313289"/>
            <a:ext cx="165890" cy="89622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2"/>
            <a:endCxn id="33" idx="0"/>
          </p:cNvCxnSpPr>
          <p:nvPr/>
        </p:nvCxnSpPr>
        <p:spPr>
          <a:xfrm flipH="1">
            <a:off x="6218091" y="4313290"/>
            <a:ext cx="112452" cy="909439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3" idx="2"/>
            <a:endCxn id="34" idx="0"/>
          </p:cNvCxnSpPr>
          <p:nvPr/>
        </p:nvCxnSpPr>
        <p:spPr>
          <a:xfrm>
            <a:off x="6330544" y="4313289"/>
            <a:ext cx="248705" cy="90525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4" idx="2"/>
            <a:endCxn id="27" idx="0"/>
          </p:cNvCxnSpPr>
          <p:nvPr/>
        </p:nvCxnSpPr>
        <p:spPr>
          <a:xfrm flipH="1">
            <a:off x="7626839" y="4313290"/>
            <a:ext cx="595748" cy="89170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4" idx="2"/>
            <a:endCxn id="28" idx="0"/>
          </p:cNvCxnSpPr>
          <p:nvPr/>
        </p:nvCxnSpPr>
        <p:spPr>
          <a:xfrm flipH="1">
            <a:off x="8014091" y="4313289"/>
            <a:ext cx="208496" cy="88752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14" idx="2"/>
            <a:endCxn id="29" idx="0"/>
          </p:cNvCxnSpPr>
          <p:nvPr/>
        </p:nvCxnSpPr>
        <p:spPr>
          <a:xfrm>
            <a:off x="8222587" y="4313290"/>
            <a:ext cx="178756" cy="90074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4" idx="2"/>
            <a:endCxn id="30" idx="0"/>
          </p:cNvCxnSpPr>
          <p:nvPr/>
        </p:nvCxnSpPr>
        <p:spPr>
          <a:xfrm>
            <a:off x="8222588" y="4313289"/>
            <a:ext cx="539913" cy="89656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4" idx="2"/>
            <a:endCxn id="31" idx="0"/>
          </p:cNvCxnSpPr>
          <p:nvPr/>
        </p:nvCxnSpPr>
        <p:spPr>
          <a:xfrm>
            <a:off x="8222587" y="4313289"/>
            <a:ext cx="930970" cy="88752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704507" y="2670901"/>
            <a:ext cx="14133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Top-level Aggregator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712620" y="3745385"/>
            <a:ext cx="139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Mid-level Aggregators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824042" y="5215498"/>
            <a:ext cx="11742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Workers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  <a:endParaRPr lang="en-US" sz="1050">
              <a:latin typeface="Times New Roman" charset="0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  <a:endParaRPr lang="en-US" sz="105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430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3.7037E-6 C 0.02188 0.06921 0.04462 0.13865 -0.00052 0.16365 C -0.04548 0.18865 -0.15833 0.16898 -0.271 0.14953 " pathEditMode="relative" rAng="0" ptsTypes="AAA">
                                      <p:cBhvr>
                                        <p:cTn id="1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40" y="8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 a Machine?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Interconnected compute and storage resources</a:t>
            </a:r>
          </a:p>
          <a:p>
            <a:pPr lvl="1"/>
            <a:r>
              <a:rPr lang="en-US" dirty="0"/>
              <a:t>Different bandwidth and latency constraints</a:t>
            </a:r>
          </a:p>
          <a:p>
            <a:r>
              <a:rPr lang="en-US" dirty="0"/>
              <a:t>Simplified diagram</a:t>
            </a:r>
          </a:p>
          <a:p>
            <a:pPr lvl="1"/>
            <a:r>
              <a:rPr lang="en-US" dirty="0"/>
              <a:t>Doesn’t include GPUs, accelerators such as FPGAs, faster networks such as RDMA, dedicated GPU interconnects such as NVlink,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3</a:t>
            </a:fld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6477000" y="1901175"/>
            <a:ext cx="4795024" cy="4455175"/>
            <a:chOff x="490654" y="1823118"/>
            <a:chExt cx="4795024" cy="4455175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8200" y="1823118"/>
              <a:ext cx="1371600" cy="137160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1984483"/>
              <a:ext cx="1371600" cy="1048871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4712664"/>
              <a:ext cx="1371600" cy="1165860"/>
            </a:xfrm>
            <a:prstGeom prst="rect">
              <a:avLst/>
            </a:prstGeom>
          </p:spPr>
        </p:pic>
        <p:sp>
          <p:nvSpPr>
            <p:cNvPr id="29" name="Left-Right Arrow 28"/>
            <p:cNvSpPr/>
            <p:nvPr/>
          </p:nvSpPr>
          <p:spPr>
            <a:xfrm>
              <a:off x="2408663" y="2358675"/>
              <a:ext cx="1172737" cy="395678"/>
            </a:xfrm>
            <a:prstGeom prst="left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Up-Down Arrow 29"/>
            <p:cNvSpPr/>
            <p:nvPr/>
          </p:nvSpPr>
          <p:spPr>
            <a:xfrm>
              <a:off x="947856" y="3249091"/>
              <a:ext cx="390292" cy="3029202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Up Arrow 30"/>
            <p:cNvSpPr/>
            <p:nvPr/>
          </p:nvSpPr>
          <p:spPr>
            <a:xfrm>
              <a:off x="1486212" y="3249091"/>
              <a:ext cx="390292" cy="2192706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ight Arrow 31"/>
            <p:cNvSpPr/>
            <p:nvPr/>
          </p:nvSpPr>
          <p:spPr>
            <a:xfrm>
              <a:off x="1581616" y="5242472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309650" y="2038253"/>
              <a:ext cx="1378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Memory Bus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 rot="16200000">
              <a:off x="380706" y="4688471"/>
              <a:ext cx="99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Ethernet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744509" y="4684879"/>
              <a:ext cx="6915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SATA</a:t>
              </a:r>
            </a:p>
          </p:txBody>
        </p:sp>
        <p:sp>
          <p:nvSpPr>
            <p:cNvPr id="36" name="Right Arrow 35"/>
            <p:cNvSpPr/>
            <p:nvPr/>
          </p:nvSpPr>
          <p:spPr>
            <a:xfrm>
              <a:off x="1584593" y="4211557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3517423"/>
              <a:ext cx="1371600" cy="803758"/>
            </a:xfrm>
            <a:prstGeom prst="rect">
              <a:avLst/>
            </a:prstGeom>
          </p:spPr>
        </p:pic>
        <p:sp>
          <p:nvSpPr>
            <p:cNvPr id="38" name="Up Arrow 37"/>
            <p:cNvSpPr/>
            <p:nvPr/>
          </p:nvSpPr>
          <p:spPr>
            <a:xfrm>
              <a:off x="2006470" y="3249091"/>
              <a:ext cx="390292" cy="743764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ight Arrow 38"/>
            <p:cNvSpPr/>
            <p:nvPr/>
          </p:nvSpPr>
          <p:spPr>
            <a:xfrm>
              <a:off x="2104851" y="3768597"/>
              <a:ext cx="1580009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382728" y="3445119"/>
              <a:ext cx="9140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PCIe v4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90654" y="1823118"/>
              <a:ext cx="4795024" cy="413346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 rot="16200000">
            <a:off x="6381228" y="3876066"/>
            <a:ext cx="9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(1 GB/s)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344210" y="3244809"/>
            <a:ext cx="106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(2 GB/s)*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320050" y="4527555"/>
            <a:ext cx="130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(</a:t>
            </a:r>
            <a:r>
              <a:rPr lang="en-US">
                <a:latin typeface="Gill Sans" charset="0"/>
                <a:ea typeface="Gill Sans" charset="0"/>
                <a:cs typeface="Gill Sans" charset="0"/>
              </a:rPr>
              <a:t>600 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US">
                <a:latin typeface="Gill Sans" charset="0"/>
                <a:ea typeface="Gill Sans" charset="0"/>
                <a:cs typeface="Gill Sans" charset="0"/>
              </a:rPr>
              <a:t>B/s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)*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885636" y="5076274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Gill Sans" charset="0"/>
                <a:ea typeface="Gill Sans" charset="0"/>
                <a:cs typeface="Gill Sans" charset="0"/>
              </a:rPr>
              <a:t>(50 - 100 MB/s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)*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395009" y="1861031"/>
            <a:ext cx="119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Gill Sans" charset="0"/>
                <a:ea typeface="Gill Sans" charset="0"/>
                <a:cs typeface="Gill Sans" charset="0"/>
              </a:rPr>
              <a:t>(100 GB/s)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848097" y="6044889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Gill Sans" charset="0"/>
                <a:ea typeface="Gill Sans" charset="0"/>
                <a:cs typeface="Gill Sans" charset="0"/>
              </a:rPr>
              <a:t>* Multiple channels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450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44" grpId="0"/>
      <p:bldP spid="45" grpId="0"/>
      <p:bldP spid="46" grpId="0"/>
      <p:bldP spid="4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Partition-Aggregate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F212-E36A-6C44-B33E-31147482829D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4769" y="2487827"/>
            <a:ext cx="702212" cy="8942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9245" y="3717141"/>
            <a:ext cx="468142" cy="5961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6198" y="3717141"/>
            <a:ext cx="468142" cy="59614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2265" y="3717141"/>
            <a:ext cx="468142" cy="5961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4309" y="3717141"/>
            <a:ext cx="468142" cy="596149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stCxn id="10" idx="1"/>
            <a:endCxn id="11" idx="0"/>
          </p:cNvCxnSpPr>
          <p:nvPr/>
        </p:nvCxnSpPr>
        <p:spPr>
          <a:xfrm flipH="1">
            <a:off x="4693317" y="2934940"/>
            <a:ext cx="1431453" cy="782201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1"/>
            <a:endCxn id="12" idx="0"/>
          </p:cNvCxnSpPr>
          <p:nvPr/>
        </p:nvCxnSpPr>
        <p:spPr>
          <a:xfrm flipH="1">
            <a:off x="5550269" y="2934940"/>
            <a:ext cx="574500" cy="782201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2"/>
            <a:endCxn id="13" idx="0"/>
          </p:cNvCxnSpPr>
          <p:nvPr/>
        </p:nvCxnSpPr>
        <p:spPr>
          <a:xfrm flipH="1">
            <a:off x="6346337" y="3382052"/>
            <a:ext cx="129539" cy="335089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0" idx="3"/>
            <a:endCxn id="14" idx="0"/>
          </p:cNvCxnSpPr>
          <p:nvPr/>
        </p:nvCxnSpPr>
        <p:spPr>
          <a:xfrm>
            <a:off x="6826982" y="2934940"/>
            <a:ext cx="1411399" cy="782201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4483" y="5200474"/>
            <a:ext cx="312094" cy="39743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1735" y="5196293"/>
            <a:ext cx="312094" cy="39743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8987" y="5209512"/>
            <a:ext cx="312094" cy="39743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8015" y="5214030"/>
            <a:ext cx="312094" cy="39743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86585" y="5204993"/>
            <a:ext cx="312094" cy="39743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73837" y="5200812"/>
            <a:ext cx="312094" cy="39743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61089" y="5214031"/>
            <a:ext cx="312094" cy="39743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22246" y="5209850"/>
            <a:ext cx="312094" cy="39743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13303" y="5200812"/>
            <a:ext cx="312094" cy="39743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0112" y="5209510"/>
            <a:ext cx="312094" cy="397433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7837" y="5222729"/>
            <a:ext cx="312094" cy="39743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38994" y="5218548"/>
            <a:ext cx="312094" cy="397433"/>
          </a:xfrm>
          <a:prstGeom prst="rect">
            <a:avLst/>
          </a:prstGeom>
        </p:spPr>
      </p:pic>
      <p:cxnSp>
        <p:nvCxnSpPr>
          <p:cNvPr id="36" name="Straight Arrow Connector 35"/>
          <p:cNvCxnSpPr>
            <a:stCxn id="11" idx="2"/>
            <a:endCxn id="23" idx="0"/>
          </p:cNvCxnSpPr>
          <p:nvPr/>
        </p:nvCxnSpPr>
        <p:spPr>
          <a:xfrm flipH="1">
            <a:off x="4080530" y="4313289"/>
            <a:ext cx="612786" cy="887184"/>
          </a:xfrm>
          <a:prstGeom prst="straightConnector1">
            <a:avLst/>
          </a:prstGeom>
          <a:ln>
            <a:solidFill>
              <a:srgbClr val="3366FF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1" idx="2"/>
          </p:cNvCxnSpPr>
          <p:nvPr/>
        </p:nvCxnSpPr>
        <p:spPr>
          <a:xfrm flipH="1">
            <a:off x="4381296" y="4313290"/>
            <a:ext cx="312020" cy="958249"/>
          </a:xfrm>
          <a:prstGeom prst="straightConnector1">
            <a:avLst/>
          </a:prstGeom>
          <a:ln>
            <a:solidFill>
              <a:srgbClr val="3366FF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1" idx="2"/>
            <a:endCxn id="25" idx="0"/>
          </p:cNvCxnSpPr>
          <p:nvPr/>
        </p:nvCxnSpPr>
        <p:spPr>
          <a:xfrm>
            <a:off x="4693316" y="4313289"/>
            <a:ext cx="161718" cy="896222"/>
          </a:xfrm>
          <a:prstGeom prst="straightConnector1">
            <a:avLst/>
          </a:prstGeom>
          <a:ln>
            <a:solidFill>
              <a:srgbClr val="3366FF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2" idx="2"/>
            <a:endCxn id="26" idx="0"/>
          </p:cNvCxnSpPr>
          <p:nvPr/>
        </p:nvCxnSpPr>
        <p:spPr>
          <a:xfrm flipH="1">
            <a:off x="5364063" y="4313289"/>
            <a:ext cx="186207" cy="90074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2" idx="2"/>
            <a:endCxn id="32" idx="0"/>
          </p:cNvCxnSpPr>
          <p:nvPr/>
        </p:nvCxnSpPr>
        <p:spPr>
          <a:xfrm>
            <a:off x="5550269" y="4313289"/>
            <a:ext cx="165890" cy="89622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2"/>
            <a:endCxn id="33" idx="0"/>
          </p:cNvCxnSpPr>
          <p:nvPr/>
        </p:nvCxnSpPr>
        <p:spPr>
          <a:xfrm flipH="1">
            <a:off x="6233884" y="4313290"/>
            <a:ext cx="112452" cy="909439"/>
          </a:xfrm>
          <a:prstGeom prst="straightConnector1">
            <a:avLst/>
          </a:prstGeom>
          <a:ln>
            <a:solidFill>
              <a:schemeClr val="tx1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3" idx="2"/>
            <a:endCxn id="34" idx="0"/>
          </p:cNvCxnSpPr>
          <p:nvPr/>
        </p:nvCxnSpPr>
        <p:spPr>
          <a:xfrm>
            <a:off x="6346337" y="4313289"/>
            <a:ext cx="248705" cy="905258"/>
          </a:xfrm>
          <a:prstGeom prst="straightConnector1">
            <a:avLst/>
          </a:prstGeom>
          <a:ln>
            <a:solidFill>
              <a:schemeClr val="tx1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4" idx="2"/>
            <a:endCxn id="27" idx="0"/>
          </p:cNvCxnSpPr>
          <p:nvPr/>
        </p:nvCxnSpPr>
        <p:spPr>
          <a:xfrm flipH="1">
            <a:off x="7642632" y="4313290"/>
            <a:ext cx="595748" cy="891703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4" idx="2"/>
            <a:endCxn id="28" idx="0"/>
          </p:cNvCxnSpPr>
          <p:nvPr/>
        </p:nvCxnSpPr>
        <p:spPr>
          <a:xfrm flipH="1">
            <a:off x="8029884" y="4313289"/>
            <a:ext cx="208496" cy="887522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/>
          <p:cNvPicPr>
            <a:picLocks noChangeAspect="1"/>
          </p:cNvPicPr>
          <p:nvPr/>
        </p:nvPicPr>
        <p:blipFill>
          <a:blip r:embed="rId5" cstate="screen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987" y="2752472"/>
            <a:ext cx="609600" cy="391160"/>
          </a:xfrm>
          <a:prstGeom prst="rect">
            <a:avLst/>
          </a:prstGeo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  <a:endParaRPr lang="en-US" sz="1050">
              <a:latin typeface="Times New Roman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  <a:endParaRPr lang="en-US" sz="1050">
              <a:latin typeface="Times New Roman" charset="0"/>
            </a:endParaRPr>
          </a:p>
        </p:txBody>
      </p:sp>
      <p:pic>
        <p:nvPicPr>
          <p:cNvPr id="63" name="Picture 62" descr="Screen Shot 2012-10-20 at 7.03.56 PM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2750" y="1623988"/>
            <a:ext cx="6419850" cy="4667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4" name="TextBox 63"/>
          <p:cNvSpPr txBox="1"/>
          <p:nvPr/>
        </p:nvSpPr>
        <p:spPr>
          <a:xfrm>
            <a:off x="2938994" y="1704985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Mosharaf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704507" y="2670901"/>
            <a:ext cx="14133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Top-level Aggregator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2712620" y="3745385"/>
            <a:ext cx="139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Mid-level Aggregators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2824042" y="5215498"/>
            <a:ext cx="11742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Workers</a:t>
            </a:r>
          </a:p>
        </p:txBody>
      </p:sp>
      <p:cxnSp>
        <p:nvCxnSpPr>
          <p:cNvPr id="57" name="Straight Arrow Connector 56"/>
          <p:cNvCxnSpPr>
            <a:stCxn id="14" idx="2"/>
            <a:endCxn id="29" idx="0"/>
          </p:cNvCxnSpPr>
          <p:nvPr/>
        </p:nvCxnSpPr>
        <p:spPr>
          <a:xfrm>
            <a:off x="8238380" y="4313290"/>
            <a:ext cx="178756" cy="900741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4" idx="2"/>
            <a:endCxn id="30" idx="0"/>
          </p:cNvCxnSpPr>
          <p:nvPr/>
        </p:nvCxnSpPr>
        <p:spPr>
          <a:xfrm>
            <a:off x="8238381" y="4313289"/>
            <a:ext cx="539913" cy="896560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4" idx="2"/>
            <a:endCxn id="31" idx="0"/>
          </p:cNvCxnSpPr>
          <p:nvPr/>
        </p:nvCxnSpPr>
        <p:spPr>
          <a:xfrm>
            <a:off x="8238380" y="4313289"/>
            <a:ext cx="930970" cy="887522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8296"/>
          <a:stretch/>
        </p:blipFill>
        <p:spPr>
          <a:xfrm>
            <a:off x="2824042" y="2150072"/>
            <a:ext cx="6492240" cy="364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96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1.11111E-6 L 0.00087 -0.1581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7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0"/>
                            </p:stCondLst>
                            <p:childTnLst>
                              <p:par>
                                <p:cTn id="7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Map-Reduce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 rot="5400000">
            <a:off x="5805164" y="2543825"/>
            <a:ext cx="370442" cy="370471"/>
          </a:xfrm>
          <a:prstGeom prst="ellipse">
            <a:avLst/>
          </a:prstGeom>
          <a:noFill/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5400000">
            <a:off x="5805164" y="3827924"/>
            <a:ext cx="370442" cy="370471"/>
          </a:xfrm>
          <a:prstGeom prst="ellipse">
            <a:avLst/>
          </a:prstGeom>
          <a:noFill/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5400000">
            <a:off x="3806390" y="2496879"/>
            <a:ext cx="2646259" cy="1721735"/>
            <a:chOff x="8426111" y="4014729"/>
            <a:chExt cx="2013198" cy="1309847"/>
          </a:xfrm>
        </p:grpSpPr>
        <p:cxnSp>
          <p:nvCxnSpPr>
            <p:cNvPr id="58" name="Straight Arrow Connector 57"/>
            <p:cNvCxnSpPr/>
            <p:nvPr/>
          </p:nvCxnSpPr>
          <p:spPr>
            <a:xfrm flipV="1">
              <a:off x="8426111" y="4014729"/>
              <a:ext cx="1364308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 flipV="1">
              <a:off x="8930959" y="4114376"/>
              <a:ext cx="900732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V="1">
              <a:off x="9435808" y="4155651"/>
              <a:ext cx="495522" cy="1168925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10072241" y="4014729"/>
              <a:ext cx="367068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9942533" y="4114376"/>
              <a:ext cx="88436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5400000">
            <a:off x="3806390" y="2496879"/>
            <a:ext cx="2646259" cy="1721735"/>
            <a:chOff x="8426111" y="4014729"/>
            <a:chExt cx="2013198" cy="1309847"/>
          </a:xfrm>
        </p:grpSpPr>
        <p:cxnSp>
          <p:nvCxnSpPr>
            <p:cNvPr id="53" name="Straight Arrow Connector 52"/>
            <p:cNvCxnSpPr/>
            <p:nvPr/>
          </p:nvCxnSpPr>
          <p:spPr>
            <a:xfrm flipV="1">
              <a:off x="8426111" y="4014729"/>
              <a:ext cx="387402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 flipH="1" flipV="1">
              <a:off x="8854785" y="4114376"/>
              <a:ext cx="76174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 flipV="1">
              <a:off x="8954424" y="4155651"/>
              <a:ext cx="481384" cy="1168925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H="1" flipV="1">
              <a:off x="9054063" y="4114376"/>
              <a:ext cx="888470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 flipH="1" flipV="1">
              <a:off x="9095335" y="4014729"/>
              <a:ext cx="1343974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898180" y="1849397"/>
            <a:ext cx="370471" cy="3016700"/>
            <a:chOff x="2374179" y="2077997"/>
            <a:chExt cx="370471" cy="3016700"/>
          </a:xfrm>
        </p:grpSpPr>
        <p:sp>
          <p:nvSpPr>
            <p:cNvPr id="43" name="Oval 42"/>
            <p:cNvSpPr/>
            <p:nvPr/>
          </p:nvSpPr>
          <p:spPr>
            <a:xfrm rot="5400000">
              <a:off x="2374194" y="2077982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 rot="5400000">
              <a:off x="2374194" y="2741582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 rot="5400000">
              <a:off x="2374194" y="3405183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 rot="5400000">
              <a:off x="2374194" y="4071250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 rot="5400000">
              <a:off x="2374194" y="4724240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413804" y="2049719"/>
            <a:ext cx="484377" cy="2631159"/>
            <a:chOff x="1889803" y="2278318"/>
            <a:chExt cx="484377" cy="2631159"/>
          </a:xfrm>
        </p:grpSpPr>
        <p:cxnSp>
          <p:nvCxnSpPr>
            <p:cNvPr id="48" name="Straight Arrow Connector 47"/>
            <p:cNvCxnSpPr/>
            <p:nvPr/>
          </p:nvCxnSpPr>
          <p:spPr>
            <a:xfrm rot="5400000" flipV="1">
              <a:off x="2126497" y="2041624"/>
              <a:ext cx="0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rot="5400000" flipV="1">
              <a:off x="2134056" y="2686694"/>
              <a:ext cx="0" cy="48024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rot="5400000" flipV="1">
              <a:off x="2135020" y="4017326"/>
              <a:ext cx="4933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rot="5400000" flipV="1">
              <a:off x="2131912" y="4667209"/>
              <a:ext cx="11148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5400000" flipV="1">
              <a:off x="2137486" y="3353725"/>
              <a:ext cx="0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3033754" y="1828800"/>
            <a:ext cx="370442" cy="3046746"/>
            <a:chOff x="1509754" y="2057400"/>
            <a:chExt cx="370442" cy="3046746"/>
          </a:xfrm>
        </p:grpSpPr>
        <p:sp>
          <p:nvSpPr>
            <p:cNvPr id="38" name="Can 37"/>
            <p:cNvSpPr/>
            <p:nvPr/>
          </p:nvSpPr>
          <p:spPr>
            <a:xfrm>
              <a:off x="1509754" y="2057400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an 38"/>
            <p:cNvSpPr/>
            <p:nvPr/>
          </p:nvSpPr>
          <p:spPr>
            <a:xfrm>
              <a:off x="1509754" y="2721000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Can 39"/>
            <p:cNvSpPr/>
            <p:nvPr/>
          </p:nvSpPr>
          <p:spPr>
            <a:xfrm>
              <a:off x="1509754" y="3384601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Can 40"/>
            <p:cNvSpPr/>
            <p:nvPr/>
          </p:nvSpPr>
          <p:spPr>
            <a:xfrm>
              <a:off x="1509754" y="4692511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Can 41"/>
            <p:cNvSpPr/>
            <p:nvPr/>
          </p:nvSpPr>
          <p:spPr>
            <a:xfrm>
              <a:off x="1509754" y="4045736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5290630" y="4969738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ill Sans"/>
                <a:cs typeface="Gill Sans"/>
              </a:rPr>
              <a:t>Reduce Stage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559994" y="4969738"/>
            <a:ext cx="1128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ill Sans"/>
                <a:cs typeface="Gill Sans"/>
              </a:rPr>
              <a:t>Map Stage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6170842" y="2534507"/>
            <a:ext cx="907900" cy="1687129"/>
            <a:chOff x="4646842" y="2763106"/>
            <a:chExt cx="907900" cy="1687129"/>
          </a:xfrm>
        </p:grpSpPr>
        <p:cxnSp>
          <p:nvCxnSpPr>
            <p:cNvPr id="35" name="Straight Arrow Connector 34"/>
            <p:cNvCxnSpPr/>
            <p:nvPr/>
          </p:nvCxnSpPr>
          <p:spPr>
            <a:xfrm rot="5400000" flipV="1">
              <a:off x="4902993" y="3991623"/>
              <a:ext cx="6071" cy="518374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Can 35"/>
            <p:cNvSpPr/>
            <p:nvPr/>
          </p:nvSpPr>
          <p:spPr>
            <a:xfrm>
              <a:off x="5187323" y="2763106"/>
              <a:ext cx="367419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 rot="5400000" flipH="1" flipV="1">
              <a:off x="4900594" y="2692888"/>
              <a:ext cx="10870" cy="518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Can 64"/>
            <p:cNvSpPr/>
            <p:nvPr/>
          </p:nvSpPr>
          <p:spPr>
            <a:xfrm>
              <a:off x="5181600" y="4038600"/>
              <a:ext cx="367419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175621" y="1898798"/>
            <a:ext cx="3120780" cy="3090174"/>
            <a:chOff x="4651621" y="2127398"/>
            <a:chExt cx="3120780" cy="3090174"/>
          </a:xfrm>
        </p:grpSpPr>
        <p:sp>
          <p:nvSpPr>
            <p:cNvPr id="67" name="Rectangle 66"/>
            <p:cNvSpPr/>
            <p:nvPr/>
          </p:nvSpPr>
          <p:spPr>
            <a:xfrm rot="5400000">
              <a:off x="4673467" y="2118638"/>
              <a:ext cx="3090174" cy="31076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8" name="Group 67"/>
            <p:cNvGrpSpPr/>
            <p:nvPr/>
          </p:nvGrpSpPr>
          <p:grpSpPr>
            <a:xfrm rot="5400000">
              <a:off x="4496545" y="3112735"/>
              <a:ext cx="1284099" cy="973948"/>
              <a:chOff x="8954424" y="3132855"/>
              <a:chExt cx="976906" cy="740952"/>
            </a:xfrm>
            <a:noFill/>
          </p:grpSpPr>
          <p:sp>
            <p:nvSpPr>
              <p:cNvPr id="83" name="Oval 82"/>
              <p:cNvSpPr/>
              <p:nvPr/>
            </p:nvSpPr>
            <p:spPr>
              <a:xfrm>
                <a:off x="9372156" y="313285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Arrow Connector 83"/>
              <p:cNvCxnSpPr/>
              <p:nvPr/>
            </p:nvCxnSpPr>
            <p:spPr>
              <a:xfrm flipV="1">
                <a:off x="8954424" y="3373424"/>
                <a:ext cx="459004" cy="500383"/>
              </a:xfrm>
              <a:prstGeom prst="straightConnector1">
                <a:avLst/>
              </a:prstGeom>
              <a:grpFill/>
              <a:ln w="19050" cmpd="sng">
                <a:solidFill>
                  <a:srgbClr val="09245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Arrow Connector 84"/>
              <p:cNvCxnSpPr/>
              <p:nvPr/>
            </p:nvCxnSpPr>
            <p:spPr>
              <a:xfrm flipH="1" flipV="1">
                <a:off x="9612706" y="3373424"/>
                <a:ext cx="318624" cy="500383"/>
              </a:xfrm>
              <a:prstGeom prst="straightConnector1">
                <a:avLst/>
              </a:prstGeom>
              <a:grpFill/>
              <a:ln w="19050" cmpd="sng">
                <a:solidFill>
                  <a:srgbClr val="09245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oup 68"/>
            <p:cNvGrpSpPr/>
            <p:nvPr/>
          </p:nvGrpSpPr>
          <p:grpSpPr>
            <a:xfrm rot="5400000">
              <a:off x="4900269" y="3197094"/>
              <a:ext cx="2304975" cy="962884"/>
              <a:chOff x="8626067" y="2441595"/>
              <a:chExt cx="1753559" cy="732535"/>
            </a:xfrm>
            <a:noFill/>
          </p:grpSpPr>
          <p:sp>
            <p:nvSpPr>
              <p:cNvPr id="77" name="Oval 76"/>
              <p:cNvSpPr/>
              <p:nvPr/>
            </p:nvSpPr>
            <p:spPr>
              <a:xfrm>
                <a:off x="8626067" y="244159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10097804" y="244159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383029" y="244159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0" name="Straight Arrow Connector 79"/>
              <p:cNvCxnSpPr/>
              <p:nvPr/>
            </p:nvCxnSpPr>
            <p:spPr>
              <a:xfrm flipH="1" flipV="1">
                <a:off x="8766978" y="2723439"/>
                <a:ext cx="646450" cy="450691"/>
              </a:xfrm>
              <a:prstGeom prst="straightConnector1">
                <a:avLst/>
              </a:prstGeom>
              <a:grpFill/>
              <a:ln w="19050" cmpd="sng">
                <a:solidFill>
                  <a:srgbClr val="D9001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Arrow Connector 80"/>
              <p:cNvCxnSpPr/>
              <p:nvPr/>
            </p:nvCxnSpPr>
            <p:spPr>
              <a:xfrm flipV="1">
                <a:off x="9513067" y="2723439"/>
                <a:ext cx="10873" cy="409416"/>
              </a:xfrm>
              <a:prstGeom prst="straightConnector1">
                <a:avLst/>
              </a:prstGeom>
              <a:grpFill/>
              <a:ln w="19050" cmpd="sng">
                <a:solidFill>
                  <a:srgbClr val="D9001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flipV="1">
                <a:off x="9612706" y="2723439"/>
                <a:ext cx="626009" cy="450691"/>
              </a:xfrm>
              <a:prstGeom prst="straightConnector1">
                <a:avLst/>
              </a:prstGeom>
              <a:grpFill/>
              <a:ln w="19050" cmpd="sng">
                <a:solidFill>
                  <a:srgbClr val="D9001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Group 69"/>
            <p:cNvGrpSpPr/>
            <p:nvPr/>
          </p:nvGrpSpPr>
          <p:grpSpPr>
            <a:xfrm rot="5400000">
              <a:off x="5812246" y="3218965"/>
              <a:ext cx="2353315" cy="909411"/>
              <a:chOff x="8603979" y="1749741"/>
              <a:chExt cx="1790335" cy="691854"/>
            </a:xfrm>
            <a:noFill/>
          </p:grpSpPr>
          <p:sp>
            <p:nvSpPr>
              <p:cNvPr id="71" name="Can 70"/>
              <p:cNvSpPr/>
              <p:nvPr/>
            </p:nvSpPr>
            <p:spPr>
              <a:xfrm rot="16200000">
                <a:off x="9386615" y="1734072"/>
                <a:ext cx="281822" cy="313160"/>
              </a:xfrm>
              <a:prstGeom prst="can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Straight Arrow Connector 71"/>
              <p:cNvCxnSpPr/>
              <p:nvPr/>
            </p:nvCxnSpPr>
            <p:spPr>
              <a:xfrm flipV="1">
                <a:off x="9523940" y="2047232"/>
                <a:ext cx="3585" cy="394363"/>
              </a:xfrm>
              <a:prstGeom prst="straightConnector1">
                <a:avLst/>
              </a:prstGeom>
              <a:grpFill/>
              <a:ln w="19050" cmpd="sng"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Can 72"/>
              <p:cNvSpPr/>
              <p:nvPr/>
            </p:nvSpPr>
            <p:spPr>
              <a:xfrm rot="16200000">
                <a:off x="8619648" y="1734072"/>
                <a:ext cx="281822" cy="313160"/>
              </a:xfrm>
              <a:prstGeom prst="can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4" name="Straight Arrow Connector 73"/>
              <p:cNvCxnSpPr/>
              <p:nvPr/>
            </p:nvCxnSpPr>
            <p:spPr>
              <a:xfrm flipH="1" flipV="1">
                <a:off x="8760559" y="2047232"/>
                <a:ext cx="6419" cy="394363"/>
              </a:xfrm>
              <a:prstGeom prst="straightConnector1">
                <a:avLst/>
              </a:prstGeom>
              <a:grpFill/>
              <a:ln w="19050" cmpd="sng"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Can 74"/>
              <p:cNvSpPr/>
              <p:nvPr/>
            </p:nvSpPr>
            <p:spPr>
              <a:xfrm rot="16200000">
                <a:off x="10096823" y="1734072"/>
                <a:ext cx="281822" cy="313160"/>
              </a:xfrm>
              <a:prstGeom prst="can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6" name="Straight Arrow Connector 75"/>
              <p:cNvCxnSpPr/>
              <p:nvPr/>
            </p:nvCxnSpPr>
            <p:spPr>
              <a:xfrm flipH="1" flipV="1">
                <a:off x="10237734" y="2047232"/>
                <a:ext cx="981" cy="394363"/>
              </a:xfrm>
              <a:prstGeom prst="straightConnector1">
                <a:avLst/>
              </a:prstGeom>
              <a:grpFill/>
              <a:ln w="19050" cmpd="sng"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TextBox 13"/>
          <p:cNvSpPr txBox="1"/>
          <p:nvPr/>
        </p:nvSpPr>
        <p:spPr>
          <a:xfrm>
            <a:off x="2141489" y="5486400"/>
            <a:ext cx="6734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The most popular software that follows this paradigm is </a:t>
            </a:r>
            <a:r>
              <a:rPr lang="en-US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rPr>
              <a:t>Apache Spark</a:t>
            </a:r>
          </a:p>
        </p:txBody>
      </p:sp>
    </p:spTree>
    <p:extLst>
      <p:ext uri="{BB962C8B-B14F-4D97-AF65-F5344CB8AC3E}">
        <p14:creationId xmlns:p14="http://schemas.microsoft.com/office/powerpoint/2010/main" val="39267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63" grpId="0"/>
      <p:bldP spid="63" grpId="1"/>
      <p:bldP spid="64" grpId="0"/>
      <p:bldP spid="64" grpId="1"/>
      <p:bldP spid="1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7" name="Straight Connector 166"/>
          <p:cNvCxnSpPr>
            <a:stCxn id="22" idx="0"/>
          </p:cNvCxnSpPr>
          <p:nvPr/>
        </p:nvCxnSpPr>
        <p:spPr bwMode="auto">
          <a:xfrm flipV="1">
            <a:off x="4383332" y="1676400"/>
            <a:ext cx="1712669" cy="79116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170" name="Straight Connector 169"/>
          <p:cNvCxnSpPr>
            <a:stCxn id="54" idx="0"/>
          </p:cNvCxnSpPr>
          <p:nvPr/>
        </p:nvCxnSpPr>
        <p:spPr bwMode="auto">
          <a:xfrm flipH="1" flipV="1">
            <a:off x="6324600" y="1676400"/>
            <a:ext cx="1548854" cy="7859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164" name="Straight Connector 163"/>
          <p:cNvCxnSpPr/>
          <p:nvPr/>
        </p:nvCxnSpPr>
        <p:spPr bwMode="auto">
          <a:xfrm flipV="1">
            <a:off x="5300944" y="1524000"/>
            <a:ext cx="642656" cy="94177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165" name="Straight Connector 164"/>
          <p:cNvCxnSpPr/>
          <p:nvPr/>
        </p:nvCxnSpPr>
        <p:spPr bwMode="auto">
          <a:xfrm flipH="1" flipV="1">
            <a:off x="6172200" y="1524000"/>
            <a:ext cx="590898" cy="94018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sp>
        <p:nvSpPr>
          <p:cNvPr id="166" name="Cloud 165"/>
          <p:cNvSpPr/>
          <p:nvPr/>
        </p:nvSpPr>
        <p:spPr bwMode="auto">
          <a:xfrm>
            <a:off x="4662891" y="571280"/>
            <a:ext cx="2753915" cy="1714719"/>
          </a:xfrm>
          <a:prstGeom prst="cloud">
            <a:avLst/>
          </a:prstGeom>
          <a:solidFill>
            <a:schemeClr val="tx1">
              <a:lumMod val="20000"/>
              <a:lumOff val="80000"/>
            </a:schemeClr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b="1">
              <a:latin typeface="Arial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/>
              <a:t>Datacenter Traffic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441211" y="3555981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889699" y="3554166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52209" y="3556631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784223" y="3555981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926131" y="2467567"/>
            <a:ext cx="914400" cy="4353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087758" y="2465777"/>
            <a:ext cx="914400" cy="4353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V="1">
            <a:off x="3624091" y="2902924"/>
            <a:ext cx="759240" cy="65305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383331" y="2902923"/>
            <a:ext cx="689248" cy="65124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3624092" y="2901134"/>
            <a:ext cx="1920867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 flipV="1">
            <a:off x="4383331" y="2902924"/>
            <a:ext cx="2151758" cy="65370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072580" y="2901133"/>
            <a:ext cx="472379" cy="65303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4383331" y="2902924"/>
            <a:ext cx="3583772" cy="65305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 flipV="1">
            <a:off x="5544959" y="2901134"/>
            <a:ext cx="990131" cy="65549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5544959" y="2901134"/>
            <a:ext cx="2422145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6438483" y="3830400"/>
            <a:ext cx="96606" cy="31430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7967104" y="3829750"/>
            <a:ext cx="538789" cy="31480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873991" y="3829750"/>
            <a:ext cx="93113" cy="3149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6535089" y="3830400"/>
            <a:ext cx="535296" cy="31415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5072579" y="3827934"/>
            <a:ext cx="544316" cy="31661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4984993" y="3827934"/>
            <a:ext cx="87586" cy="31677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50" idx="0"/>
          </p:cNvCxnSpPr>
          <p:nvPr/>
        </p:nvCxnSpPr>
        <p:spPr>
          <a:xfrm flipV="1">
            <a:off x="3531503" y="3829750"/>
            <a:ext cx="92588" cy="3149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 flipV="1">
            <a:off x="3624091" y="3829750"/>
            <a:ext cx="539314" cy="31480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3915589" y="3551018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1" name="Straight Connector 40"/>
          <p:cNvCxnSpPr>
            <a:stCxn id="50" idx="0"/>
          </p:cNvCxnSpPr>
          <p:nvPr/>
        </p:nvCxnSpPr>
        <p:spPr>
          <a:xfrm flipV="1">
            <a:off x="3531503" y="3824788"/>
            <a:ext cx="566966" cy="31991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0" idx="0"/>
          </p:cNvCxnSpPr>
          <p:nvPr/>
        </p:nvCxnSpPr>
        <p:spPr>
          <a:xfrm flipV="1">
            <a:off x="3531504" y="3824788"/>
            <a:ext cx="566967" cy="31991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 flipV="1">
            <a:off x="4098469" y="3824786"/>
            <a:ext cx="64936" cy="31976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5360827" y="3547082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 flipV="1">
            <a:off x="4984993" y="3820850"/>
            <a:ext cx="558714" cy="32385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 flipV="1">
            <a:off x="5543707" y="3820850"/>
            <a:ext cx="73188" cy="32370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6806102" y="3554166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 flipV="1">
            <a:off x="6988983" y="3827934"/>
            <a:ext cx="81403" cy="31661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6438484" y="3827934"/>
            <a:ext cx="550499" cy="31677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8237721" y="3551017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 flipV="1">
            <a:off x="7873991" y="3824786"/>
            <a:ext cx="546611" cy="31991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 flipV="1">
            <a:off x="8420602" y="3824786"/>
            <a:ext cx="85291" cy="31976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254627" y="2464185"/>
            <a:ext cx="914400" cy="4353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7416254" y="2462395"/>
            <a:ext cx="914400" cy="4353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4098469" y="2899541"/>
            <a:ext cx="2613358" cy="65147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543707" y="2899541"/>
            <a:ext cx="1168120" cy="64754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098470" y="2897751"/>
            <a:ext cx="3774985" cy="65326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6711828" y="2899541"/>
            <a:ext cx="277155" cy="65462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5543708" y="2897751"/>
            <a:ext cx="2329747" cy="64933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6711827" y="2899542"/>
            <a:ext cx="1708774" cy="65147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V="1">
            <a:off x="6988982" y="2897751"/>
            <a:ext cx="884472" cy="65641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 flipV="1">
            <a:off x="7873455" y="2897752"/>
            <a:ext cx="547147" cy="65326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8971389" y="4007881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Rack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8971389" y="3489380"/>
            <a:ext cx="1317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Aggregation</a:t>
            </a:r>
            <a:endParaRPr lang="en-US" dirty="0"/>
          </a:p>
        </p:txBody>
      </p:sp>
      <p:sp>
        <p:nvSpPr>
          <p:cNvPr id="163" name="TextBox 162"/>
          <p:cNvSpPr txBox="1"/>
          <p:nvPr/>
        </p:nvSpPr>
        <p:spPr>
          <a:xfrm>
            <a:off x="8971389" y="2514600"/>
            <a:ext cx="62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</a:t>
            </a:r>
            <a:endParaRPr lang="en-US" dirty="0"/>
          </a:p>
        </p:txBody>
      </p:sp>
      <p:sp>
        <p:nvSpPr>
          <p:cNvPr id="160" name="Up-Down Arrow 159"/>
          <p:cNvSpPr/>
          <p:nvPr/>
        </p:nvSpPr>
        <p:spPr bwMode="auto">
          <a:xfrm>
            <a:off x="2286000" y="2286000"/>
            <a:ext cx="484632" cy="2130552"/>
          </a:xfrm>
          <a:prstGeom prst="upDownArrow">
            <a:avLst/>
          </a:prstGeom>
          <a:solidFill>
            <a:schemeClr val="accent2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b="1">
              <a:latin typeface="Arial" charset="0"/>
            </a:endParaRPr>
          </a:p>
        </p:txBody>
      </p:sp>
      <p:sp>
        <p:nvSpPr>
          <p:cNvPr id="161" name="TextBox 160"/>
          <p:cNvSpPr txBox="1"/>
          <p:nvPr/>
        </p:nvSpPr>
        <p:spPr>
          <a:xfrm rot="16200000">
            <a:off x="1086137" y="3134116"/>
            <a:ext cx="1978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North-South Traffic</a:t>
            </a:r>
          </a:p>
        </p:txBody>
      </p:sp>
      <p:sp>
        <p:nvSpPr>
          <p:cNvPr id="168" name="Up-Down Arrow 167"/>
          <p:cNvSpPr/>
          <p:nvPr/>
        </p:nvSpPr>
        <p:spPr bwMode="auto">
          <a:xfrm rot="5400000">
            <a:off x="5797531" y="4733691"/>
            <a:ext cx="484632" cy="2130552"/>
          </a:xfrm>
          <a:prstGeom prst="upDownArrow">
            <a:avLst/>
          </a:prstGeom>
          <a:solidFill>
            <a:schemeClr val="accent2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b="1">
              <a:latin typeface="Arial" charset="0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5105401" y="5249823"/>
            <a:ext cx="1733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East-West Traffic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389866" y="4162768"/>
            <a:ext cx="5331795" cy="914552"/>
            <a:chOff x="1905000" y="4191000"/>
            <a:chExt cx="5331795" cy="914552"/>
          </a:xfrm>
        </p:grpSpPr>
        <p:sp>
          <p:nvSpPr>
            <p:cNvPr id="171" name="Rectangle 170"/>
            <p:cNvSpPr/>
            <p:nvPr/>
          </p:nvSpPr>
          <p:spPr>
            <a:xfrm>
              <a:off x="1922328" y="50236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1922328" y="494656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1922328" y="486760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1922328" y="478863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1922328" y="470894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1922328" y="4628101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1922328" y="455097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1922328" y="4472005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1922328" y="4393035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1922328" y="43133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1922328" y="42305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1905000" y="41911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2554230" y="502354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2554230" y="4946417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2554230" y="48674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2554230" y="478847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2554230" y="470879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2554230" y="4627949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2554230" y="4550822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2554230" y="447185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2554230" y="439288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2554230" y="43131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2554230" y="4230429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2536902" y="4191000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3375818" y="50236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3375818" y="494656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3375818" y="486760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3375818" y="4788630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3375818" y="470894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3375818" y="4628101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3375818" y="455097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3375818" y="4472005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3375818" y="4393035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3375818" y="43133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3375818" y="42305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/>
            <p:cNvSpPr/>
            <p:nvPr/>
          </p:nvSpPr>
          <p:spPr>
            <a:xfrm>
              <a:off x="3358490" y="41911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4007720" y="502354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4007720" y="4946417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4007720" y="48674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4007720" y="478847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4007720" y="470879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4007720" y="462794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4007720" y="4550822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4007720" y="447185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4007720" y="4392883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4007720" y="43131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4007720" y="4230429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3990392" y="4191000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4829308" y="5023696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4829308" y="494656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/>
            <p:cNvSpPr/>
            <p:nvPr/>
          </p:nvSpPr>
          <p:spPr>
            <a:xfrm>
              <a:off x="4829308" y="4867600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4829308" y="478863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4829308" y="470894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4829308" y="462810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4829308" y="455097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4829308" y="4472005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4829308" y="4393035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4829308" y="43133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4829308" y="42305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/>
            <p:cNvSpPr/>
            <p:nvPr/>
          </p:nvSpPr>
          <p:spPr>
            <a:xfrm>
              <a:off x="4811980" y="41911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5461210" y="502354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5461210" y="4946417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5461210" y="48674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5461210" y="478847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5461210" y="470879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5461210" y="4627949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5461210" y="4550822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Rectangle 237"/>
            <p:cNvSpPr/>
            <p:nvPr/>
          </p:nvSpPr>
          <p:spPr>
            <a:xfrm>
              <a:off x="5461210" y="447185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5461210" y="439288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5461210" y="43131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/>
            <p:cNvSpPr/>
            <p:nvPr/>
          </p:nvSpPr>
          <p:spPr>
            <a:xfrm>
              <a:off x="5461210" y="4230429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/>
            <p:cNvSpPr/>
            <p:nvPr/>
          </p:nvSpPr>
          <p:spPr>
            <a:xfrm>
              <a:off x="5443882" y="4191000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6264815" y="50236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6264815" y="494656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/>
            <p:cNvSpPr/>
            <p:nvPr/>
          </p:nvSpPr>
          <p:spPr>
            <a:xfrm>
              <a:off x="6264815" y="486760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6264815" y="478863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6264815" y="4708943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/>
            <p:cNvSpPr/>
            <p:nvPr/>
          </p:nvSpPr>
          <p:spPr>
            <a:xfrm>
              <a:off x="6264815" y="462810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6264815" y="455097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6264815" y="4472005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/>
            <p:cNvSpPr/>
            <p:nvPr/>
          </p:nvSpPr>
          <p:spPr>
            <a:xfrm>
              <a:off x="6264815" y="4393035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6264815" y="4313348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6264815" y="42305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/>
            <p:cNvSpPr/>
            <p:nvPr/>
          </p:nvSpPr>
          <p:spPr>
            <a:xfrm>
              <a:off x="6247487" y="41911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6896717" y="502354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6896717" y="4946417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6896717" y="4867448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/>
            <p:cNvSpPr/>
            <p:nvPr/>
          </p:nvSpPr>
          <p:spPr>
            <a:xfrm>
              <a:off x="6896717" y="478847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6896717" y="470879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/>
            <p:cNvSpPr/>
            <p:nvPr/>
          </p:nvSpPr>
          <p:spPr>
            <a:xfrm>
              <a:off x="6896717" y="462794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/>
            <p:cNvSpPr/>
            <p:nvPr/>
          </p:nvSpPr>
          <p:spPr>
            <a:xfrm>
              <a:off x="6896717" y="4550822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6896717" y="447185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/>
            <p:cNvSpPr/>
            <p:nvPr/>
          </p:nvSpPr>
          <p:spPr>
            <a:xfrm>
              <a:off x="6896717" y="4392883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6896717" y="43131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6896717" y="4230429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/>
            <p:cNvSpPr/>
            <p:nvPr/>
          </p:nvSpPr>
          <p:spPr>
            <a:xfrm>
              <a:off x="6879389" y="4191000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813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" grpId="0" animBg="1"/>
      <p:bldP spid="161" grpId="0"/>
      <p:bldP spid="168" grpId="0" animBg="1"/>
      <p:bldP spid="16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East-West Traffic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Traffic between servers in the datacenter</a:t>
            </a:r>
          </a:p>
          <a:p>
            <a:r>
              <a:rPr lang="en-US"/>
              <a:t>Communication within “big data” computations </a:t>
            </a:r>
          </a:p>
          <a:p>
            <a:r>
              <a:rPr lang="en-US"/>
              <a:t>Traffic may shift on small timescales (&lt; minutes)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3038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Traffic Characteristics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key characteristics</a:t>
            </a:r>
          </a:p>
          <a:p>
            <a:pPr lvl="1"/>
            <a:r>
              <a:rPr lang="en-US" dirty="0"/>
              <a:t>Most flows are small</a:t>
            </a:r>
          </a:p>
          <a:p>
            <a:pPr lvl="1"/>
            <a:r>
              <a:rPr lang="en-US" dirty="0"/>
              <a:t>Most bytes come from large flows</a:t>
            </a:r>
          </a:p>
          <a:p>
            <a:r>
              <a:rPr lang="en-US" dirty="0"/>
              <a:t>Applications want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High bandwidth</a:t>
            </a:r>
            <a:r>
              <a:rPr lang="en-US" dirty="0"/>
              <a:t> (large flows)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Low latency</a:t>
            </a:r>
            <a:r>
              <a:rPr lang="en-US" dirty="0"/>
              <a:t> (small flows)</a:t>
            </a:r>
          </a:p>
          <a:p>
            <a:pPr lvl="1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33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Want?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 to be able to run applications anywhere</a:t>
            </a:r>
          </a:p>
          <a:p>
            <a:r>
              <a:rPr lang="en-US" dirty="0"/>
              <a:t>Want to be able to migrate applications while they are running</a:t>
            </a:r>
          </a:p>
          <a:p>
            <a:r>
              <a:rPr lang="en-US" dirty="0"/>
              <a:t>Want to balance traffic across all these paths in the network</a:t>
            </a:r>
          </a:p>
          <a:p>
            <a:r>
              <a:rPr lang="en-US" dirty="0"/>
              <a:t>Want to fully utilize all the resources we have</a:t>
            </a:r>
          </a:p>
          <a:p>
            <a:r>
              <a:rPr lang="en-US" dirty="0"/>
              <a:t>…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478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2313099" y="1417638"/>
            <a:ext cx="7545766" cy="4611236"/>
            <a:chOff x="9276" y="915023"/>
            <a:chExt cx="9022668" cy="5097981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76" y="915023"/>
              <a:ext cx="9022668" cy="5097981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2347265" y="1876481"/>
              <a:ext cx="4728615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54300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364596" y="378902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826534" y="4583834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563615" y="472390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Multiple Paths Well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646003" y="2724707"/>
            <a:ext cx="4746927" cy="2724706"/>
          </a:xfrm>
          <a:custGeom>
            <a:avLst/>
            <a:gdLst>
              <a:gd name="connsiteX0" fmla="*/ 0 w 4746927"/>
              <a:gd name="connsiteY0" fmla="*/ 2724706 h 2724706"/>
              <a:gd name="connsiteX1" fmla="*/ 172616 w 4746927"/>
              <a:gd name="connsiteY1" fmla="*/ 2441139 h 2724706"/>
              <a:gd name="connsiteX2" fmla="*/ 197275 w 4746927"/>
              <a:gd name="connsiteY2" fmla="*/ 1602768 h 2724706"/>
              <a:gd name="connsiteX3" fmla="*/ 1849452 w 4746927"/>
              <a:gd name="connsiteY3" fmla="*/ 0 h 2724706"/>
              <a:gd name="connsiteX4" fmla="*/ 4068795 w 4746927"/>
              <a:gd name="connsiteY4" fmla="*/ 1541123 h 2724706"/>
              <a:gd name="connsiteX5" fmla="*/ 4685279 w 4746927"/>
              <a:gd name="connsiteY5" fmla="*/ 2145244 h 2724706"/>
              <a:gd name="connsiteX6" fmla="*/ 4746927 w 4746927"/>
              <a:gd name="connsiteY6" fmla="*/ 2650732 h 2724706"/>
              <a:gd name="connsiteX7" fmla="*/ 4746927 w 4746927"/>
              <a:gd name="connsiteY7" fmla="*/ 2650732 h 272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6927" h="2724706">
                <a:moveTo>
                  <a:pt x="0" y="2724706"/>
                </a:moveTo>
                <a:lnTo>
                  <a:pt x="172616" y="2441139"/>
                </a:lnTo>
                <a:lnTo>
                  <a:pt x="197275" y="1602768"/>
                </a:lnTo>
                <a:lnTo>
                  <a:pt x="1849452" y="0"/>
                </a:lnTo>
                <a:lnTo>
                  <a:pt x="4068795" y="1541123"/>
                </a:lnTo>
                <a:lnTo>
                  <a:pt x="4685279" y="2145244"/>
                </a:lnTo>
                <a:lnTo>
                  <a:pt x="4746927" y="2650732"/>
                </a:lnTo>
                <a:lnTo>
                  <a:pt x="4746927" y="2650732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2732310" y="2626076"/>
            <a:ext cx="4734597" cy="2860325"/>
          </a:xfrm>
          <a:custGeom>
            <a:avLst/>
            <a:gdLst>
              <a:gd name="connsiteX0" fmla="*/ 0 w 4734597"/>
              <a:gd name="connsiteY0" fmla="*/ 2774022 h 2860325"/>
              <a:gd name="connsiteX1" fmla="*/ 197275 w 4734597"/>
              <a:gd name="connsiteY1" fmla="*/ 2305521 h 2860325"/>
              <a:gd name="connsiteX2" fmla="*/ 283582 w 4734597"/>
              <a:gd name="connsiteY2" fmla="*/ 1689071 h 2860325"/>
              <a:gd name="connsiteX3" fmla="*/ 2946794 w 4734597"/>
              <a:gd name="connsiteY3" fmla="*/ 0 h 2860325"/>
              <a:gd name="connsiteX4" fmla="*/ 3982487 w 4734597"/>
              <a:gd name="connsiteY4" fmla="*/ 1504136 h 2860325"/>
              <a:gd name="connsiteX5" fmla="*/ 4672949 w 4734597"/>
              <a:gd name="connsiteY5" fmla="*/ 2182231 h 2860325"/>
              <a:gd name="connsiteX6" fmla="*/ 4734597 w 4734597"/>
              <a:gd name="connsiteY6" fmla="*/ 2860325 h 2860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34597" h="2860325">
                <a:moveTo>
                  <a:pt x="0" y="2774022"/>
                </a:moveTo>
                <a:lnTo>
                  <a:pt x="197275" y="2305521"/>
                </a:lnTo>
                <a:lnTo>
                  <a:pt x="283582" y="1689071"/>
                </a:lnTo>
                <a:lnTo>
                  <a:pt x="2946794" y="0"/>
                </a:lnTo>
                <a:lnTo>
                  <a:pt x="3982487" y="1504136"/>
                </a:lnTo>
                <a:lnTo>
                  <a:pt x="4672949" y="2182231"/>
                </a:lnTo>
                <a:lnTo>
                  <a:pt x="4734597" y="2860325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2806288" y="2576760"/>
            <a:ext cx="4771587" cy="2884983"/>
          </a:xfrm>
          <a:custGeom>
            <a:avLst/>
            <a:gdLst>
              <a:gd name="connsiteX0" fmla="*/ 0 w 4771587"/>
              <a:gd name="connsiteY0" fmla="*/ 2884983 h 2884983"/>
              <a:gd name="connsiteX1" fmla="*/ 209604 w 4771587"/>
              <a:gd name="connsiteY1" fmla="*/ 2453468 h 2884983"/>
              <a:gd name="connsiteX2" fmla="*/ 875407 w 4771587"/>
              <a:gd name="connsiteY2" fmla="*/ 1812361 h 2884983"/>
              <a:gd name="connsiteX3" fmla="*/ 4056465 w 4771587"/>
              <a:gd name="connsiteY3" fmla="*/ 0 h 2884983"/>
              <a:gd name="connsiteX4" fmla="*/ 4771587 w 4771587"/>
              <a:gd name="connsiteY4" fmla="*/ 1615097 h 2884983"/>
              <a:gd name="connsiteX5" fmla="*/ 4771587 w 4771587"/>
              <a:gd name="connsiteY5" fmla="*/ 2330179 h 2884983"/>
              <a:gd name="connsiteX6" fmla="*/ 4709938 w 4771587"/>
              <a:gd name="connsiteY6" fmla="*/ 2811009 h 288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71587" h="2884983">
                <a:moveTo>
                  <a:pt x="0" y="2884983"/>
                </a:moveTo>
                <a:lnTo>
                  <a:pt x="209604" y="2453468"/>
                </a:lnTo>
                <a:lnTo>
                  <a:pt x="875407" y="1812361"/>
                </a:lnTo>
                <a:lnTo>
                  <a:pt x="4056465" y="0"/>
                </a:lnTo>
                <a:lnTo>
                  <a:pt x="4771587" y="1615097"/>
                </a:lnTo>
                <a:lnTo>
                  <a:pt x="4771587" y="2330179"/>
                </a:lnTo>
                <a:lnTo>
                  <a:pt x="4709938" y="2811009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2892595" y="2737036"/>
            <a:ext cx="5079828" cy="2700048"/>
          </a:xfrm>
          <a:custGeom>
            <a:avLst/>
            <a:gdLst>
              <a:gd name="connsiteX0" fmla="*/ 0 w 5079828"/>
              <a:gd name="connsiteY0" fmla="*/ 2700048 h 2700048"/>
              <a:gd name="connsiteX1" fmla="*/ 184945 w 5079828"/>
              <a:gd name="connsiteY1" fmla="*/ 2305520 h 2700048"/>
              <a:gd name="connsiteX2" fmla="*/ 924726 w 5079828"/>
              <a:gd name="connsiteY2" fmla="*/ 1664413 h 2700048"/>
              <a:gd name="connsiteX3" fmla="*/ 5079828 w 5079828"/>
              <a:gd name="connsiteY3" fmla="*/ 0 h 2700048"/>
              <a:gd name="connsiteX4" fmla="*/ 4771586 w 5079828"/>
              <a:gd name="connsiteY4" fmla="*/ 1479478 h 2700048"/>
              <a:gd name="connsiteX5" fmla="*/ 4734597 w 5079828"/>
              <a:gd name="connsiteY5" fmla="*/ 2219217 h 2700048"/>
              <a:gd name="connsiteX6" fmla="*/ 4660619 w 5079828"/>
              <a:gd name="connsiteY6" fmla="*/ 2663061 h 27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9828" h="2700048">
                <a:moveTo>
                  <a:pt x="0" y="2700048"/>
                </a:moveTo>
                <a:lnTo>
                  <a:pt x="184945" y="2305520"/>
                </a:lnTo>
                <a:lnTo>
                  <a:pt x="924726" y="1664413"/>
                </a:lnTo>
                <a:lnTo>
                  <a:pt x="5079828" y="0"/>
                </a:lnTo>
                <a:lnTo>
                  <a:pt x="4771586" y="1479478"/>
                </a:lnTo>
                <a:lnTo>
                  <a:pt x="4734597" y="2219217"/>
                </a:lnTo>
                <a:lnTo>
                  <a:pt x="4660619" y="2663061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6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 2/Layer 3 Design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Routing protocol must expose all available paths</a:t>
            </a:r>
          </a:p>
          <a:p>
            <a:r>
              <a:rPr lang="en-US" dirty="0"/>
              <a:t>Forwarding must spread traffic evenly over all paths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6558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/>
          </a:p>
          <a:p>
            <a:r>
              <a:rPr lang="en-US"/>
              <a:t>Per-packet </a:t>
            </a:r>
            <a:r>
              <a:rPr lang="en-US" dirty="0"/>
              <a:t>load balancing 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4608999" y="1620484"/>
            <a:ext cx="3313923" cy="2438348"/>
            <a:chOff x="3084998" y="1620484"/>
            <a:chExt cx="3313923" cy="2438348"/>
          </a:xfrm>
        </p:grpSpPr>
        <p:grpSp>
          <p:nvGrpSpPr>
            <p:cNvPr id="43" name="Group 42"/>
            <p:cNvGrpSpPr/>
            <p:nvPr/>
          </p:nvGrpSpPr>
          <p:grpSpPr>
            <a:xfrm>
              <a:off x="3084998" y="1620484"/>
              <a:ext cx="3313923" cy="1480601"/>
              <a:chOff x="3084998" y="1620484"/>
              <a:chExt cx="3313923" cy="1480601"/>
            </a:xfrm>
          </p:grpSpPr>
          <p:sp>
            <p:nvSpPr>
              <p:cNvPr id="5" name="Rounded Rectangle 4"/>
              <p:cNvSpPr/>
              <p:nvPr/>
            </p:nvSpPr>
            <p:spPr>
              <a:xfrm>
                <a:off x="4049276" y="2558609"/>
                <a:ext cx="1331606" cy="542476"/>
              </a:xfrm>
              <a:prstGeom prst="round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" name="Straight Arrow Connector 6"/>
              <p:cNvCxnSpPr/>
              <p:nvPr/>
            </p:nvCxnSpPr>
            <p:spPr>
              <a:xfrm flipH="1" flipV="1">
                <a:off x="3665097" y="2120349"/>
                <a:ext cx="649665" cy="43826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4682538" y="2058941"/>
                <a:ext cx="1" cy="49179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/>
              <p:nvPr/>
            </p:nvCxnSpPr>
            <p:spPr>
              <a:xfrm flipV="1">
                <a:off x="4921247" y="2058941"/>
                <a:ext cx="677123" cy="49966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/>
              <p:cNvSpPr txBox="1"/>
              <p:nvPr/>
            </p:nvSpPr>
            <p:spPr>
              <a:xfrm>
                <a:off x="4382178" y="1620484"/>
                <a:ext cx="6216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to D</a:t>
                </a: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3084998" y="1720238"/>
                <a:ext cx="6216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to D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5777312" y="1842990"/>
                <a:ext cx="6216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to D</a:t>
                </a:r>
              </a:p>
            </p:txBody>
          </p:sp>
        </p:grpSp>
        <p:cxnSp>
          <p:nvCxnSpPr>
            <p:cNvPr id="22" name="Straight Arrow Connector 21"/>
            <p:cNvCxnSpPr/>
            <p:nvPr/>
          </p:nvCxnSpPr>
          <p:spPr>
            <a:xfrm flipV="1">
              <a:off x="3596680" y="3101086"/>
              <a:ext cx="797828" cy="78905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H="1" flipV="1">
              <a:off x="4682537" y="3101086"/>
              <a:ext cx="1" cy="95774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 flipV="1">
              <a:off x="5003788" y="3101085"/>
              <a:ext cx="594582" cy="78905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4040707" y="3430053"/>
            <a:ext cx="1189900" cy="1394298"/>
            <a:chOff x="2516707" y="3430053"/>
            <a:chExt cx="1189900" cy="1394298"/>
          </a:xfrm>
        </p:grpSpPr>
        <p:sp>
          <p:nvSpPr>
            <p:cNvPr id="28" name="Rectangle 27"/>
            <p:cNvSpPr/>
            <p:nvPr/>
          </p:nvSpPr>
          <p:spPr>
            <a:xfrm>
              <a:off x="3395803" y="3430053"/>
              <a:ext cx="310804" cy="197264"/>
            </a:xfrm>
            <a:prstGeom prst="rect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252283" y="3582453"/>
              <a:ext cx="310804" cy="197264"/>
            </a:xfrm>
            <a:prstGeom prst="rect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096881" y="3733777"/>
              <a:ext cx="310804" cy="197264"/>
            </a:xfrm>
            <a:prstGeom prst="rect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953361" y="3898506"/>
              <a:ext cx="310804" cy="197264"/>
            </a:xfrm>
            <a:prstGeom prst="rect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516707" y="4116465"/>
              <a:ext cx="9028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from A</a:t>
              </a:r>
              <a:br>
                <a:rPr lang="en-US" sz="2000" dirty="0"/>
              </a:br>
              <a:r>
                <a:rPr lang="en-US" sz="2000" dirty="0"/>
                <a:t> (to D)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520064" y="3475994"/>
            <a:ext cx="902811" cy="1360687"/>
            <a:chOff x="3996063" y="3475993"/>
            <a:chExt cx="902811" cy="1360687"/>
          </a:xfrm>
        </p:grpSpPr>
        <p:sp>
          <p:nvSpPr>
            <p:cNvPr id="32" name="Rectangle 31"/>
            <p:cNvSpPr/>
            <p:nvPr/>
          </p:nvSpPr>
          <p:spPr>
            <a:xfrm>
              <a:off x="4314762" y="3475993"/>
              <a:ext cx="310804" cy="19726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314762" y="3861568"/>
              <a:ext cx="310804" cy="19726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996063" y="4128794"/>
              <a:ext cx="9028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from B</a:t>
              </a:r>
              <a:br>
                <a:rPr lang="en-US" sz="2000" dirty="0"/>
              </a:br>
              <a:r>
                <a:rPr lang="en-US" sz="2000" dirty="0"/>
                <a:t> (to D)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6904883" y="3500602"/>
            <a:ext cx="902811" cy="1316994"/>
            <a:chOff x="5380882" y="3500602"/>
            <a:chExt cx="902811" cy="1316994"/>
          </a:xfrm>
        </p:grpSpPr>
        <p:sp>
          <p:nvSpPr>
            <p:cNvPr id="34" name="Rectangle 33"/>
            <p:cNvSpPr/>
            <p:nvPr/>
          </p:nvSpPr>
          <p:spPr>
            <a:xfrm>
              <a:off x="5466508" y="3500602"/>
              <a:ext cx="310804" cy="197264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80882" y="4109710"/>
              <a:ext cx="9028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from C</a:t>
              </a:r>
              <a:br>
                <a:rPr lang="en-US" sz="2000" dirty="0"/>
              </a:br>
              <a:r>
                <a:rPr lang="en-US" sz="2000" dirty="0"/>
                <a:t> (to D)</a:t>
              </a:r>
            </a:p>
          </p:txBody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  <a:endParaRPr lang="en-US" sz="1050">
              <a:latin typeface="Times New Roman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  <a:endParaRPr lang="en-US" sz="1050">
              <a:latin typeface="Times New Roman" charset="0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94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Per-packet load balancing </a:t>
            </a:r>
          </a:p>
          <a:p>
            <a:pPr lvl="1"/>
            <a:r>
              <a:rPr lang="en-US" dirty="0"/>
              <a:t>Traffic well spread (even w/ elephant flows)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BUT</a:t>
            </a:r>
            <a:r>
              <a:rPr lang="en-US" dirty="0"/>
              <a:t> Interacts poorly w/ TCP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573276" y="2558609"/>
            <a:ext cx="1331606" cy="542476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89097" y="2120349"/>
            <a:ext cx="687902" cy="491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6206539" y="2058942"/>
            <a:ext cx="1" cy="491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6445248" y="2058942"/>
            <a:ext cx="677123" cy="49966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06179" y="1620484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08999" y="1720238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01313" y="1842990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5120680" y="3101086"/>
            <a:ext cx="797828" cy="7890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6206538" y="3101086"/>
            <a:ext cx="1" cy="95774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527788" y="3101086"/>
            <a:ext cx="594582" cy="7890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850047" y="2120348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838762" y="2065987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796269" y="2216535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5151099" y="2483860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4971057" y="2303199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893211" y="2342780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5791200" y="2243100"/>
            <a:ext cx="310804" cy="19726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040708" y="4116465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A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520064" y="4128794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B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904883" y="4109710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C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</p:spTree>
    <p:extLst>
      <p:ext uri="{BB962C8B-B14F-4D97-AF65-F5344CB8AC3E}">
        <p14:creationId xmlns:p14="http://schemas.microsoft.com/office/powerpoint/2010/main" val="740087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Up: Make More Powerful Machines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Moore’s law</a:t>
            </a:r>
          </a:p>
          <a:p>
            <a:pPr lvl="1"/>
            <a:r>
              <a:rPr lang="en-US" dirty="0"/>
              <a:t>Stated 52 years ago by Intel founder Gordon Moore</a:t>
            </a:r>
          </a:p>
          <a:p>
            <a:pPr lvl="1"/>
            <a:r>
              <a:rPr lang="en-US" dirty="0"/>
              <a:t>Number of transistors on microchip double every </a:t>
            </a:r>
            <a:r>
              <a:rPr lang="en-US" dirty="0">
                <a:solidFill>
                  <a:srgbClr val="FF0000"/>
                </a:solidFill>
              </a:rPr>
              <a:t>2 years</a:t>
            </a:r>
          </a:p>
          <a:p>
            <a:pPr lvl="1"/>
            <a:r>
              <a:rPr lang="en-US" dirty="0"/>
              <a:t>Today “closer to </a:t>
            </a:r>
            <a:r>
              <a:rPr lang="en-US" dirty="0">
                <a:solidFill>
                  <a:srgbClr val="FF0000"/>
                </a:solidFill>
              </a:rPr>
              <a:t>2.5 years</a:t>
            </a:r>
            <a:r>
              <a:rPr lang="en-US" dirty="0"/>
              <a:t>” – Intel CEO Brian </a:t>
            </a:r>
            <a:r>
              <a:rPr lang="en-US" dirty="0" err="1"/>
              <a:t>Krzanich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2640" y="1825625"/>
            <a:ext cx="3980719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04977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Per-flow load balancing (ECMP, “Equal Cost Multi Path”)</a:t>
            </a:r>
          </a:p>
          <a:p>
            <a:pPr lvl="1"/>
            <a:r>
              <a:rPr lang="en-US" dirty="0"/>
              <a:t>E.g., based on (src and dst IP and port)</a:t>
            </a:r>
          </a:p>
          <a:p>
            <a:pPr lvl="1"/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573276" y="2558609"/>
            <a:ext cx="1331606" cy="542476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89098" y="2120350"/>
            <a:ext cx="649665" cy="43826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6206539" y="2058942"/>
            <a:ext cx="1" cy="491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6445248" y="2058942"/>
            <a:ext cx="677123" cy="49966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06179" y="1620484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08999" y="1720238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01313" y="1842990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5120680" y="3101086"/>
            <a:ext cx="797828" cy="7890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6206538" y="3101086"/>
            <a:ext cx="1" cy="95774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527788" y="3101086"/>
            <a:ext cx="594582" cy="7890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919803" y="3430053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4776283" y="3582453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4620881" y="3733777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477361" y="3898506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5838762" y="3475993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5838762" y="3861568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990508" y="3500602"/>
            <a:ext cx="310804" cy="19726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040708" y="4116465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A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520064" y="4128794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B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904883" y="4109710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C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</p:spTree>
    <p:extLst>
      <p:ext uri="{BB962C8B-B14F-4D97-AF65-F5344CB8AC3E}">
        <p14:creationId xmlns:p14="http://schemas.microsoft.com/office/powerpoint/2010/main" val="417093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Per-flow load balancing (ECMP)</a:t>
            </a:r>
          </a:p>
          <a:p>
            <a:pPr lvl="1"/>
            <a:r>
              <a:rPr lang="en-US" dirty="0"/>
              <a:t>A flow follows a single path (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TCP is happy) </a:t>
            </a:r>
          </a:p>
          <a:p>
            <a:pPr lvl="1"/>
            <a:r>
              <a:rPr lang="en-US" dirty="0"/>
              <a:t>Suboptimal load-balancing; elephants are a problem</a:t>
            </a:r>
          </a:p>
          <a:p>
            <a:pPr lvl="1"/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573276" y="2558609"/>
            <a:ext cx="1331606" cy="542476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89098" y="2120350"/>
            <a:ext cx="649665" cy="43826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6206539" y="2058942"/>
            <a:ext cx="1" cy="491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6445248" y="2058942"/>
            <a:ext cx="677123" cy="49966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06179" y="1620484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08999" y="1720238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01313" y="1842990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5120680" y="3101086"/>
            <a:ext cx="797828" cy="7890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6206538" y="3101086"/>
            <a:ext cx="1" cy="95774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527788" y="3101086"/>
            <a:ext cx="594582" cy="7890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6858000" y="1733783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706729" y="1846074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584759" y="1999506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418913" y="2126875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4856035" y="2149846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5010155" y="2390844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274668" y="2235117"/>
            <a:ext cx="310804" cy="19726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040708" y="4116465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A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520064" y="4128794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B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904883" y="4109710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C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284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189803" y="887688"/>
            <a:ext cx="8366141" cy="4820634"/>
            <a:chOff x="9276" y="915023"/>
            <a:chExt cx="9022668" cy="509798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76" y="915023"/>
              <a:ext cx="9022668" cy="5097981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2347265" y="1862851"/>
              <a:ext cx="4728615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54300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364596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826534" y="4583834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563615" y="472390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 1: Topology-aware addressing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33398" y="5881008"/>
            <a:ext cx="1035635" cy="40011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10.0.*.*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75487" y="5874508"/>
            <a:ext cx="1035635" cy="400110"/>
          </a:xfrm>
          <a:prstGeom prst="rect">
            <a:avLst/>
          </a:prstGeom>
          <a:solidFill>
            <a:srgbClr val="D3A6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10.1.*.*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17497" y="5843104"/>
            <a:ext cx="1035635" cy="4001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10.2.*.*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130316" y="5820107"/>
            <a:ext cx="1035635" cy="40011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10.3.*.*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  <a:endParaRPr lang="en-US" sz="1050">
              <a:latin typeface="Times New Roman" charset="0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  <a:endParaRPr lang="en-US" sz="1050">
              <a:latin typeface="Times New Roman" charset="0"/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209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189803" y="887688"/>
            <a:ext cx="8366141" cy="4820634"/>
            <a:chOff x="9276" y="915023"/>
            <a:chExt cx="9022668" cy="509798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76" y="915023"/>
              <a:ext cx="9022668" cy="5097981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2347265" y="1862851"/>
              <a:ext cx="4728615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54300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364596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826534" y="4583834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563615" y="472390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 1: Topology-aware addressing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249997" y="5719903"/>
            <a:ext cx="865441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10.0.0.*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55096" y="5705231"/>
            <a:ext cx="865441" cy="338554"/>
          </a:xfrm>
          <a:prstGeom prst="rect">
            <a:avLst/>
          </a:prstGeom>
          <a:solidFill>
            <a:srgbClr val="D3A6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10.1.0.*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656537" y="5719903"/>
            <a:ext cx="865441" cy="33855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10.2.0.*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60422" y="5719903"/>
            <a:ext cx="865441" cy="33855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10.3.0.*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206188" y="5707574"/>
            <a:ext cx="865441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10.0.1.*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72937" y="5719903"/>
            <a:ext cx="865441" cy="338554"/>
          </a:xfrm>
          <a:prstGeom prst="rect">
            <a:avLst/>
          </a:prstGeom>
          <a:solidFill>
            <a:srgbClr val="D3A6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10.1.1.*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625113" y="5708322"/>
            <a:ext cx="865441" cy="33855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10.2.1.*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715163" y="5707574"/>
            <a:ext cx="865441" cy="33855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10.3.1.*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  <a:endParaRPr lang="en-US" sz="1050">
              <a:latin typeface="Times New Roman" charset="0"/>
            </a:endParaRPr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  <a:endParaRPr lang="en-US" sz="1050">
              <a:latin typeface="Times New Roman" charset="0"/>
            </a:endParaRP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1044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189803" y="887688"/>
            <a:ext cx="8366141" cy="4820634"/>
            <a:chOff x="9276" y="915023"/>
            <a:chExt cx="9022668" cy="509798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76" y="915023"/>
              <a:ext cx="9022668" cy="5097981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2347265" y="1862851"/>
              <a:ext cx="4728615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54300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364596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826534" y="4583834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563615" y="472390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 1: Topology-aware addressing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 rot="3373215">
            <a:off x="2159850" y="5753831"/>
            <a:ext cx="869048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10.0.0.0</a:t>
            </a:r>
          </a:p>
        </p:txBody>
      </p:sp>
      <p:sp>
        <p:nvSpPr>
          <p:cNvPr id="23" name="TextBox 22"/>
          <p:cNvSpPr txBox="1"/>
          <p:nvPr/>
        </p:nvSpPr>
        <p:spPr>
          <a:xfrm rot="3314277">
            <a:off x="2539111" y="5752034"/>
            <a:ext cx="869048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10.0.0.1</a:t>
            </a:r>
          </a:p>
        </p:txBody>
      </p:sp>
      <p:sp>
        <p:nvSpPr>
          <p:cNvPr id="26" name="TextBox 25"/>
          <p:cNvSpPr txBox="1"/>
          <p:nvPr/>
        </p:nvSpPr>
        <p:spPr>
          <a:xfrm rot="3373215">
            <a:off x="3193387" y="5807599"/>
            <a:ext cx="869048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10.0.1.0</a:t>
            </a:r>
          </a:p>
        </p:txBody>
      </p:sp>
      <p:sp>
        <p:nvSpPr>
          <p:cNvPr id="27" name="TextBox 26"/>
          <p:cNvSpPr txBox="1"/>
          <p:nvPr/>
        </p:nvSpPr>
        <p:spPr>
          <a:xfrm rot="3314277">
            <a:off x="3572648" y="5805802"/>
            <a:ext cx="869048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10.0.1.1</a:t>
            </a:r>
          </a:p>
        </p:txBody>
      </p:sp>
      <p:sp>
        <p:nvSpPr>
          <p:cNvPr id="28" name="TextBox 27"/>
          <p:cNvSpPr txBox="1"/>
          <p:nvPr/>
        </p:nvSpPr>
        <p:spPr>
          <a:xfrm rot="3373215">
            <a:off x="4457229" y="5807600"/>
            <a:ext cx="869048" cy="338554"/>
          </a:xfrm>
          <a:prstGeom prst="rect">
            <a:avLst/>
          </a:prstGeom>
          <a:solidFill>
            <a:srgbClr val="D3A600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10.1.0.0</a:t>
            </a:r>
          </a:p>
        </p:txBody>
      </p:sp>
      <p:sp>
        <p:nvSpPr>
          <p:cNvPr id="29" name="TextBox 28"/>
          <p:cNvSpPr txBox="1"/>
          <p:nvPr/>
        </p:nvSpPr>
        <p:spPr>
          <a:xfrm rot="3314277">
            <a:off x="4861150" y="5805803"/>
            <a:ext cx="869048" cy="338554"/>
          </a:xfrm>
          <a:prstGeom prst="rect">
            <a:avLst/>
          </a:prstGeom>
          <a:solidFill>
            <a:srgbClr val="D3A600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10.1.0.1</a:t>
            </a:r>
          </a:p>
        </p:txBody>
      </p:sp>
      <p:sp>
        <p:nvSpPr>
          <p:cNvPr id="30" name="TextBox 29"/>
          <p:cNvSpPr txBox="1"/>
          <p:nvPr/>
        </p:nvSpPr>
        <p:spPr>
          <a:xfrm rot="3373215">
            <a:off x="5515426" y="5861368"/>
            <a:ext cx="869048" cy="338554"/>
          </a:xfrm>
          <a:prstGeom prst="rect">
            <a:avLst/>
          </a:prstGeom>
          <a:solidFill>
            <a:srgbClr val="D3A600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10.1.1.0</a:t>
            </a:r>
          </a:p>
        </p:txBody>
      </p:sp>
      <p:sp>
        <p:nvSpPr>
          <p:cNvPr id="31" name="TextBox 30"/>
          <p:cNvSpPr txBox="1"/>
          <p:nvPr/>
        </p:nvSpPr>
        <p:spPr>
          <a:xfrm rot="3314277">
            <a:off x="5894687" y="5859571"/>
            <a:ext cx="869048" cy="338554"/>
          </a:xfrm>
          <a:prstGeom prst="rect">
            <a:avLst/>
          </a:prstGeom>
          <a:solidFill>
            <a:srgbClr val="D3A600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10.1.1.1</a:t>
            </a:r>
          </a:p>
        </p:txBody>
      </p:sp>
      <p:sp>
        <p:nvSpPr>
          <p:cNvPr id="32" name="TextBox 31"/>
          <p:cNvSpPr txBox="1"/>
          <p:nvPr/>
        </p:nvSpPr>
        <p:spPr>
          <a:xfrm rot="3373215">
            <a:off x="6579320" y="5753830"/>
            <a:ext cx="869048" cy="338554"/>
          </a:xfrm>
          <a:prstGeom prst="rect">
            <a:avLst/>
          </a:prstGeom>
          <a:solidFill>
            <a:srgbClr val="92D050"/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10.2.0.0</a:t>
            </a:r>
          </a:p>
        </p:txBody>
      </p:sp>
      <p:sp>
        <p:nvSpPr>
          <p:cNvPr id="33" name="TextBox 32"/>
          <p:cNvSpPr txBox="1"/>
          <p:nvPr/>
        </p:nvSpPr>
        <p:spPr>
          <a:xfrm rot="3314277">
            <a:off x="6983241" y="5752033"/>
            <a:ext cx="869048" cy="338554"/>
          </a:xfrm>
          <a:prstGeom prst="rect">
            <a:avLst/>
          </a:prstGeom>
          <a:solidFill>
            <a:srgbClr val="92D050"/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10.2.0.1</a:t>
            </a:r>
          </a:p>
        </p:txBody>
      </p:sp>
      <p:sp>
        <p:nvSpPr>
          <p:cNvPr id="34" name="TextBox 33"/>
          <p:cNvSpPr txBox="1"/>
          <p:nvPr/>
        </p:nvSpPr>
        <p:spPr>
          <a:xfrm rot="3373215">
            <a:off x="7637517" y="5807598"/>
            <a:ext cx="869048" cy="338554"/>
          </a:xfrm>
          <a:prstGeom prst="rect">
            <a:avLst/>
          </a:prstGeom>
          <a:solidFill>
            <a:srgbClr val="92D050"/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10.2.1.0</a:t>
            </a:r>
          </a:p>
        </p:txBody>
      </p:sp>
      <p:sp>
        <p:nvSpPr>
          <p:cNvPr id="35" name="TextBox 34"/>
          <p:cNvSpPr txBox="1"/>
          <p:nvPr/>
        </p:nvSpPr>
        <p:spPr>
          <a:xfrm rot="3314277">
            <a:off x="8016778" y="5805801"/>
            <a:ext cx="869048" cy="338554"/>
          </a:xfrm>
          <a:prstGeom prst="rect">
            <a:avLst/>
          </a:prstGeom>
          <a:solidFill>
            <a:srgbClr val="92D050"/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10.2.1.1</a:t>
            </a:r>
          </a:p>
        </p:txBody>
      </p:sp>
      <p:sp>
        <p:nvSpPr>
          <p:cNvPr id="36" name="TextBox 35"/>
          <p:cNvSpPr txBox="1"/>
          <p:nvPr/>
        </p:nvSpPr>
        <p:spPr>
          <a:xfrm rot="3373215">
            <a:off x="8683960" y="5779205"/>
            <a:ext cx="869048" cy="338554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10.3.0.0</a:t>
            </a:r>
          </a:p>
        </p:txBody>
      </p:sp>
      <p:sp>
        <p:nvSpPr>
          <p:cNvPr id="37" name="TextBox 36"/>
          <p:cNvSpPr txBox="1"/>
          <p:nvPr/>
        </p:nvSpPr>
        <p:spPr>
          <a:xfrm rot="3314277">
            <a:off x="9087881" y="5777408"/>
            <a:ext cx="869048" cy="338554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10.3.0.1</a:t>
            </a:r>
          </a:p>
        </p:txBody>
      </p:sp>
      <p:sp>
        <p:nvSpPr>
          <p:cNvPr id="38" name="TextBox 37"/>
          <p:cNvSpPr txBox="1"/>
          <p:nvPr/>
        </p:nvSpPr>
        <p:spPr>
          <a:xfrm rot="3373215">
            <a:off x="9625172" y="5808315"/>
            <a:ext cx="869048" cy="338554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10.3.1.0</a:t>
            </a:r>
          </a:p>
        </p:txBody>
      </p:sp>
      <p:sp>
        <p:nvSpPr>
          <p:cNvPr id="39" name="TextBox 38"/>
          <p:cNvSpPr txBox="1"/>
          <p:nvPr/>
        </p:nvSpPr>
        <p:spPr>
          <a:xfrm rot="3314277">
            <a:off x="10004433" y="5757202"/>
            <a:ext cx="869048" cy="338554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10.3.1.1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  <a:endParaRPr lang="en-US" sz="1050">
              <a:latin typeface="Times New Roman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</p:spTree>
    <p:extLst>
      <p:ext uri="{BB962C8B-B14F-4D97-AF65-F5344CB8AC3E}">
        <p14:creationId xmlns:p14="http://schemas.microsoft.com/office/powerpoint/2010/main" val="10771149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 1: Topology-aware addressing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Addresses embed location in regular topology</a:t>
            </a:r>
          </a:p>
          <a:p>
            <a:r>
              <a:rPr lang="en-US"/>
              <a:t>Maximum #entries/switch: k ( = 4 in example) </a:t>
            </a:r>
          </a:p>
          <a:p>
            <a:pPr lvl="1"/>
            <a:r>
              <a:rPr lang="en-US"/>
              <a:t>Constant, independent of #destinations!</a:t>
            </a:r>
          </a:p>
          <a:p>
            <a:r>
              <a:rPr lang="en-US"/>
              <a:t>No route computation / messages / protocols </a:t>
            </a:r>
          </a:p>
          <a:p>
            <a:pPr lvl="1"/>
            <a:r>
              <a:rPr lang="en-US"/>
              <a:t>Topology is hard-coded, but still need localized link failure detection</a:t>
            </a:r>
          </a:p>
          <a:p>
            <a:r>
              <a:rPr lang="en-US"/>
              <a:t>Problems?</a:t>
            </a:r>
          </a:p>
          <a:p>
            <a:pPr lvl="1"/>
            <a:r>
              <a:rPr lang="en-US"/>
              <a:t>VM migration: ideally, VM keeps its IP address when it moves</a:t>
            </a:r>
          </a:p>
          <a:p>
            <a:pPr lvl="1"/>
            <a:r>
              <a:rPr lang="en-US"/>
              <a:t>Vulnerable to (topology/addresses) misconfiguration</a:t>
            </a:r>
          </a:p>
          <a:p>
            <a:endParaRPr lang="en-US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6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2: Centralize + Source Routes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Centralized “controller” server knows topology and computes routes</a:t>
            </a:r>
          </a:p>
          <a:p>
            <a:r>
              <a:rPr lang="en-US"/>
              <a:t>Controller hands server all paths to each destination</a:t>
            </a:r>
          </a:p>
          <a:p>
            <a:pPr lvl="1"/>
            <a:r>
              <a:rPr lang="en-US"/>
              <a:t>O(#destinations) state per server, but server memory cheap (e.g., 1M routes x 100B/route=100MB)</a:t>
            </a:r>
          </a:p>
          <a:p>
            <a:r>
              <a:rPr lang="en-US"/>
              <a:t>Server inserts entire path vector into packet header (“source routing”)</a:t>
            </a:r>
          </a:p>
          <a:p>
            <a:pPr lvl="1"/>
            <a:r>
              <a:rPr lang="en-US"/>
              <a:t>E.g., header=[dst=D | index=0 | path={S5,S1,S2,S9}]</a:t>
            </a:r>
          </a:p>
          <a:p>
            <a:r>
              <a:rPr lang="en-US"/>
              <a:t>Switch forwards based on packet header</a:t>
            </a:r>
          </a:p>
          <a:p>
            <a:pPr lvl="1"/>
            <a:r>
              <a:rPr lang="en-US"/>
              <a:t>index++;  next-hop = path[index]</a:t>
            </a:r>
          </a:p>
          <a:p>
            <a:endParaRPr lang="en-US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7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2: Centralize + Source Routes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#entries per switch? </a:t>
            </a:r>
          </a:p>
          <a:p>
            <a:pPr lvl="1"/>
            <a:r>
              <a:rPr lang="en-US" dirty="0"/>
              <a:t>None!</a:t>
            </a:r>
          </a:p>
          <a:p>
            <a:r>
              <a:rPr lang="en-US" dirty="0"/>
              <a:t>#routing messages?</a:t>
            </a:r>
          </a:p>
          <a:p>
            <a:pPr lvl="1"/>
            <a:r>
              <a:rPr lang="en-US" dirty="0"/>
              <a:t>Akin to a broadcast from controller to all servers</a:t>
            </a:r>
          </a:p>
          <a:p>
            <a:r>
              <a:rPr lang="en-US" dirty="0"/>
              <a:t>Pro: </a:t>
            </a:r>
          </a:p>
          <a:p>
            <a:pPr lvl="1"/>
            <a:r>
              <a:rPr lang="en-US" dirty="0"/>
              <a:t>Switches very simple and scalable</a:t>
            </a:r>
          </a:p>
          <a:p>
            <a:pPr lvl="1"/>
            <a:r>
              <a:rPr lang="en-US" dirty="0"/>
              <a:t>Flexibility: end-points control route selection</a:t>
            </a:r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Scalability / robustness of controller (SDN issue)</a:t>
            </a:r>
          </a:p>
          <a:p>
            <a:pPr lvl="1"/>
            <a:r>
              <a:rPr lang="en-US" dirty="0"/>
              <a:t>Clean-slate design of everything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  <a:endParaRPr lang="en-US" sz="1050"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  <a:endParaRPr lang="en-US" sz="1050">
              <a:latin typeface="Times New Roman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76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Upper Layer Networking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Layer 4 transport protocols</a:t>
            </a:r>
          </a:p>
          <a:p>
            <a:pPr lvl="1"/>
            <a:r>
              <a:rPr lang="en-US" dirty="0"/>
              <a:t>DCTCP:  Datacenter TCP</a:t>
            </a:r>
          </a:p>
          <a:p>
            <a:pPr lvl="1"/>
            <a:r>
              <a:rPr lang="en-US" dirty="0"/>
              <a:t>Reacts to the actual extent of congestion instead of using binary feedback</a:t>
            </a:r>
          </a:p>
          <a:p>
            <a:r>
              <a:rPr lang="en-US" dirty="0"/>
              <a:t>Layer 7 application-aware protocols</a:t>
            </a:r>
          </a:p>
          <a:p>
            <a:pPr lvl="1"/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Coflow</a:t>
            </a:r>
            <a:r>
              <a:rPr lang="en-US" dirty="0"/>
              <a:t> treats collections of flows between two computation stages together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565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 Discussion - 1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Will we come back to Shared-Everything model?</a:t>
            </a:r>
          </a:p>
          <a:p>
            <a:pPr lvl="1"/>
            <a:r>
              <a:rPr lang="en-US" dirty="0"/>
              <a:t>Shared-Nothing: Datacenters</a:t>
            </a:r>
          </a:p>
          <a:p>
            <a:pPr lvl="1"/>
            <a:r>
              <a:rPr lang="en-US" dirty="0"/>
              <a:t>Shared-Everything: Servers</a:t>
            </a:r>
          </a:p>
          <a:p>
            <a:r>
              <a:rPr lang="en-US" dirty="0"/>
              <a:t>If yes, why and when?</a:t>
            </a:r>
          </a:p>
          <a:p>
            <a:r>
              <a:rPr lang="en-US" dirty="0"/>
              <a:t>If not, why not?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20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Dennard Scaling is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4914" cy="4351338"/>
          </a:xfrm>
        </p:spPr>
        <p:txBody>
          <a:bodyPr/>
          <a:lstStyle/>
          <a:p>
            <a:r>
              <a:rPr lang="en-US" dirty="0"/>
              <a:t>Suggested that power requirements are proportional to the area for transistors</a:t>
            </a:r>
          </a:p>
          <a:p>
            <a:pPr lvl="1"/>
            <a:r>
              <a:rPr lang="en-US" dirty="0"/>
              <a:t>Both voltage and current being proportional to length</a:t>
            </a:r>
          </a:p>
          <a:p>
            <a:pPr lvl="1"/>
            <a:r>
              <a:rPr lang="en-US" dirty="0"/>
              <a:t>Stated in 1974 by Robert H. Dennard (DRAM inventor)</a:t>
            </a:r>
          </a:p>
          <a:p>
            <a:r>
              <a:rPr lang="en-US" dirty="0">
                <a:solidFill>
                  <a:srgbClr val="FF0000"/>
                </a:solidFill>
              </a:rPr>
              <a:t>Broken since 2005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22588" y="1782271"/>
            <a:ext cx="5851525" cy="3882860"/>
          </a:xfr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549255" y="5712659"/>
            <a:ext cx="579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Gill Sans Light" charset="0"/>
                <a:ea typeface="Gill Sans Light" charset="0"/>
                <a:cs typeface="Gill Sans Light" charset="0"/>
              </a:rPr>
              <a:t>“Adapting </a:t>
            </a:r>
            <a:r>
              <a:rPr lang="en-US" sz="1400" dirty="0">
                <a:latin typeface="Gill Sans Light" charset="0"/>
                <a:ea typeface="Gill Sans Light" charset="0"/>
                <a:cs typeface="Gill Sans Light" charset="0"/>
              </a:rPr>
              <a:t>to Thrive in a New Economy of Memory </a:t>
            </a:r>
            <a:r>
              <a:rPr lang="en-US" sz="1400">
                <a:latin typeface="Gill Sans Light" charset="0"/>
                <a:ea typeface="Gill Sans Light" charset="0"/>
                <a:cs typeface="Gill Sans Light" charset="0"/>
              </a:rPr>
              <a:t>Abundance,” </a:t>
            </a:r>
            <a:r>
              <a:rPr lang="en-US" sz="1400" dirty="0" err="1">
                <a:latin typeface="Gill Sans Light" charset="0"/>
                <a:ea typeface="Gill Sans Light" charset="0"/>
                <a:cs typeface="Gill Sans Light" charset="0"/>
              </a:rPr>
              <a:t>Bresniker</a:t>
            </a:r>
            <a:r>
              <a:rPr lang="en-US" sz="1400" dirty="0">
                <a:latin typeface="Gill Sans Light" charset="0"/>
                <a:ea typeface="Gill Sans Light" charset="0"/>
                <a:cs typeface="Gill Sans Light" charset="0"/>
              </a:rPr>
              <a:t> et al</a:t>
            </a:r>
          </a:p>
        </p:txBody>
      </p:sp>
    </p:spTree>
    <p:extLst>
      <p:ext uri="{BB962C8B-B14F-4D97-AF65-F5344CB8AC3E}">
        <p14:creationId xmlns:p14="http://schemas.microsoft.com/office/powerpoint/2010/main" val="1406845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Shared-Something + Resource Disaggregation is Here!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9305" y="1825625"/>
            <a:ext cx="8653389" cy="4351338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473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Discussion - 2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Will we come back to client-centric models?</a:t>
            </a:r>
          </a:p>
          <a:p>
            <a:pPr lvl="1"/>
            <a:r>
              <a:rPr lang="en-US" dirty="0"/>
              <a:t>As opposed to server-centric/datacenter-driven model today</a:t>
            </a:r>
          </a:p>
          <a:p>
            <a:r>
              <a:rPr lang="en-US" dirty="0"/>
              <a:t>If yes, why and when?</a:t>
            </a:r>
          </a:p>
          <a:p>
            <a:r>
              <a:rPr lang="en-US" dirty="0"/>
              <a:t>If not, why not?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0724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 Computing + IoT is Here!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52</a:t>
            </a:fld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63678" y="1828959"/>
            <a:ext cx="7064643" cy="4389120"/>
          </a:xfrm>
          <a:prstGeom prst="rect">
            <a:avLst/>
          </a:prstGeom>
          <a:solidFill>
            <a:srgbClr val="DEEFFA"/>
          </a:solidFill>
        </p:spPr>
      </p:pic>
      <p:sp>
        <p:nvSpPr>
          <p:cNvPr id="10" name="TextBox 9"/>
          <p:cNvSpPr txBox="1"/>
          <p:nvPr/>
        </p:nvSpPr>
        <p:spPr>
          <a:xfrm>
            <a:off x="6180946" y="5940140"/>
            <a:ext cx="34147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Gill Sans Light" charset="0"/>
                <a:ea typeface="Gill Sans Light" charset="0"/>
                <a:cs typeface="Gill Sans Light" charset="0"/>
              </a:rPr>
              <a:t>Diagram from https</a:t>
            </a:r>
            <a:r>
              <a:rPr lang="en-US" sz="1100">
                <a:latin typeface="Gill Sans Light" charset="0"/>
                <a:ea typeface="Gill Sans Light" charset="0"/>
                <a:cs typeface="Gill Sans Light" charset="0"/>
              </a:rPr>
              <a:t>://www.openautomationsoftware.com</a:t>
            </a:r>
            <a:endParaRPr lang="en-US" sz="11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726871" y="2253343"/>
            <a:ext cx="1094015" cy="522514"/>
          </a:xfrm>
          <a:prstGeom prst="rect">
            <a:avLst/>
          </a:prstGeom>
          <a:solidFill>
            <a:srgbClr val="DEEF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650764" y="3363684"/>
            <a:ext cx="1094015" cy="947059"/>
          </a:xfrm>
          <a:prstGeom prst="rect">
            <a:avLst/>
          </a:prstGeom>
          <a:solidFill>
            <a:srgbClr val="F0F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746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the assigned papers</a:t>
            </a:r>
          </a:p>
          <a:p>
            <a:pPr lvl="1"/>
            <a:r>
              <a:rPr lang="en-US" dirty="0"/>
              <a:t>Spark and FDS</a:t>
            </a:r>
          </a:p>
          <a:p>
            <a:endParaRPr lang="en-US" dirty="0"/>
          </a:p>
          <a:p>
            <a:r>
              <a:rPr lang="en-US" dirty="0"/>
              <a:t>Form groups of 3 and fill out </a:t>
            </a:r>
            <a:r>
              <a:rPr lang="en-US" dirty="0">
                <a:hlinkClick r:id="rId2"/>
              </a:rPr>
              <a:t>https://forms.gle/YrrMqnWsBRFfcr9s8</a:t>
            </a:r>
            <a:r>
              <a:rPr lang="en-US" dirty="0"/>
              <a:t> by </a:t>
            </a:r>
            <a:r>
              <a:rPr lang="en-US" i="1" dirty="0">
                <a:solidFill>
                  <a:srgbClr val="FF0000"/>
                </a:solidFill>
              </a:rPr>
              <a:t>Jan 20</a:t>
            </a:r>
          </a:p>
          <a:p>
            <a:pPr lvl="1"/>
            <a:r>
              <a:rPr lang="en-US" dirty="0"/>
              <a:t>This includes track and paper preference for your group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2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Dennard Scaling is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4914" cy="4351338"/>
          </a:xfrm>
        </p:spPr>
        <p:txBody>
          <a:bodyPr/>
          <a:lstStyle/>
          <a:p>
            <a:r>
              <a:rPr lang="en-US" dirty="0"/>
              <a:t>Performance per-core is stalled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Number of cores is increasing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22588" y="1782271"/>
            <a:ext cx="5851525" cy="3882860"/>
          </a:xfr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549255" y="5712659"/>
            <a:ext cx="579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Gill Sans Light" charset="0"/>
                <a:ea typeface="Gill Sans Light" charset="0"/>
                <a:cs typeface="Gill Sans Light" charset="0"/>
              </a:rPr>
              <a:t>“Adapting </a:t>
            </a:r>
            <a:r>
              <a:rPr lang="en-US" sz="1400" dirty="0">
                <a:latin typeface="Gill Sans Light" charset="0"/>
                <a:ea typeface="Gill Sans Light" charset="0"/>
                <a:cs typeface="Gill Sans Light" charset="0"/>
              </a:rPr>
              <a:t>to Thrive in a New Economy of Memory </a:t>
            </a:r>
            <a:r>
              <a:rPr lang="en-US" sz="1400">
                <a:latin typeface="Gill Sans Light" charset="0"/>
                <a:ea typeface="Gill Sans Light" charset="0"/>
                <a:cs typeface="Gill Sans Light" charset="0"/>
              </a:rPr>
              <a:t>Abundance,” </a:t>
            </a:r>
            <a:r>
              <a:rPr lang="en-US" sz="1400" dirty="0" err="1">
                <a:latin typeface="Gill Sans Light" charset="0"/>
                <a:ea typeface="Gill Sans Light" charset="0"/>
                <a:cs typeface="Gill Sans Light" charset="0"/>
              </a:rPr>
              <a:t>Bresniker</a:t>
            </a:r>
            <a:r>
              <a:rPr lang="en-US" sz="1400" dirty="0">
                <a:latin typeface="Gill Sans Light" charset="0"/>
                <a:ea typeface="Gill Sans Light" charset="0"/>
                <a:cs typeface="Gill Sans Light" charset="0"/>
              </a:rPr>
              <a:t> et al</a:t>
            </a:r>
          </a:p>
        </p:txBody>
      </p:sp>
    </p:spTree>
    <p:extLst>
      <p:ext uri="{BB962C8B-B14F-4D97-AF65-F5344CB8AC3E}">
        <p14:creationId xmlns:p14="http://schemas.microsoft.com/office/powerpoint/2010/main" val="420020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Hierarchy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7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76993" y="5936100"/>
            <a:ext cx="3867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(https://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www.youtube.com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watch?v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=IWsjbqbkqh8)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230029" cy="4351338"/>
          </a:xfrm>
        </p:spPr>
        <p:txBody>
          <a:bodyPr anchor="ctr">
            <a:normAutofit/>
          </a:bodyPr>
          <a:lstStyle/>
          <a:p>
            <a:r>
              <a:rPr lang="en-US" dirty="0"/>
              <a:t>L1 cache</a:t>
            </a:r>
          </a:p>
          <a:p>
            <a:r>
              <a:rPr lang="en-US" dirty="0"/>
              <a:t>L2 cache</a:t>
            </a:r>
          </a:p>
          <a:p>
            <a:r>
              <a:rPr lang="en-US" dirty="0">
                <a:solidFill>
                  <a:schemeClr val="accent2"/>
                </a:solidFill>
              </a:rPr>
              <a:t>L3 cache</a:t>
            </a:r>
          </a:p>
          <a:p>
            <a:r>
              <a:rPr lang="en-US" dirty="0"/>
              <a:t>RAM</a:t>
            </a:r>
          </a:p>
          <a:p>
            <a:r>
              <a:rPr lang="en-US" dirty="0">
                <a:solidFill>
                  <a:schemeClr val="accent2"/>
                </a:solidFill>
              </a:rPr>
              <a:t>3D </a:t>
            </a:r>
            <a:r>
              <a:rPr lang="en-US" dirty="0" err="1">
                <a:solidFill>
                  <a:schemeClr val="accent2"/>
                </a:solidFill>
              </a:rPr>
              <a:t>Xpoint</a:t>
            </a:r>
            <a:endParaRPr lang="en-US" dirty="0">
              <a:solidFill>
                <a:schemeClr val="accent2"/>
              </a:solidFill>
            </a:endParaRPr>
          </a:p>
          <a:p>
            <a:r>
              <a:rPr lang="en-US" dirty="0"/>
              <a:t>SSD</a:t>
            </a:r>
          </a:p>
          <a:p>
            <a:r>
              <a:rPr lang="en-US" dirty="0"/>
              <a:t>HDD</a:t>
            </a:r>
          </a:p>
        </p:txBody>
      </p:sp>
      <p:pic>
        <p:nvPicPr>
          <p:cNvPr id="15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8229" y="1790579"/>
            <a:ext cx="6400800" cy="403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43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Up is Unlikely to Help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Physical limits</a:t>
            </a:r>
          </a:p>
          <a:p>
            <a:r>
              <a:rPr lang="en-US" dirty="0"/>
              <a:t>Economical constraints</a:t>
            </a:r>
          </a:p>
          <a:p>
            <a:r>
              <a:rPr lang="en-US" dirty="0"/>
              <a:t>What about fault-tolerance?</a:t>
            </a:r>
          </a:p>
          <a:p>
            <a:r>
              <a:rPr lang="en-US" dirty="0"/>
              <a:t>How would you upgrade?</a:t>
            </a:r>
          </a:p>
          <a:p>
            <a:endParaRPr lang="en-US" dirty="0"/>
          </a:p>
          <a:p>
            <a:r>
              <a:rPr lang="en-US" dirty="0"/>
              <a:t>Anything else?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9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Out: Warehouse-Scale Computers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/>
              <a:t>Single organization</a:t>
            </a:r>
          </a:p>
          <a:p>
            <a:r>
              <a:rPr lang="en-US" dirty="0"/>
              <a:t>Homogeneity (to some extent)</a:t>
            </a:r>
          </a:p>
          <a:p>
            <a:r>
              <a:rPr lang="en-US" dirty="0"/>
              <a:t>Cost efficiency at scale</a:t>
            </a:r>
          </a:p>
          <a:p>
            <a:pPr lvl="1"/>
            <a:r>
              <a:rPr lang="en-US" dirty="0"/>
              <a:t>Multiplexing across applications and services</a:t>
            </a:r>
          </a:p>
          <a:p>
            <a:pPr lvl="1"/>
            <a:r>
              <a:rPr lang="en-US" dirty="0"/>
              <a:t>Rent it out!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r>
              <a:rPr lang="en-US" dirty="0"/>
              <a:t>Many concerns</a:t>
            </a:r>
          </a:p>
          <a:p>
            <a:pPr lvl="1"/>
            <a:r>
              <a:rPr lang="en-US" dirty="0"/>
              <a:t>Infrastructure</a:t>
            </a:r>
          </a:p>
          <a:p>
            <a:pPr lvl="1"/>
            <a:r>
              <a:rPr lang="en-US" dirty="0"/>
              <a:t>Networking</a:t>
            </a:r>
          </a:p>
          <a:p>
            <a:pPr lvl="1"/>
            <a:r>
              <a:rPr lang="en-US" dirty="0"/>
              <a:t>Storage</a:t>
            </a:r>
          </a:p>
          <a:p>
            <a:pPr lvl="1"/>
            <a:r>
              <a:rPr lang="en-US" dirty="0"/>
              <a:t>Software</a:t>
            </a:r>
          </a:p>
          <a:p>
            <a:pPr lvl="1"/>
            <a:r>
              <a:rPr lang="en-US" dirty="0"/>
              <a:t>Power/Energy</a:t>
            </a:r>
          </a:p>
          <a:p>
            <a:pPr lvl="1"/>
            <a:r>
              <a:rPr lang="en-US" dirty="0"/>
              <a:t>Failure/Recovery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1/13/20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284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2612</TotalTime>
  <Words>2312</Words>
  <Application>Microsoft Macintosh PowerPoint</Application>
  <PresentationFormat>Widescreen</PresentationFormat>
  <Paragraphs>635</Paragraphs>
  <Slides>53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9" baseType="lpstr">
      <vt:lpstr>Arial</vt:lpstr>
      <vt:lpstr>Calibri</vt:lpstr>
      <vt:lpstr>Gill Sans</vt:lpstr>
      <vt:lpstr>Gill Sans Light</vt:lpstr>
      <vt:lpstr>Times New Roman</vt:lpstr>
      <vt:lpstr>Office Theme</vt:lpstr>
      <vt:lpstr>Datacenter as a Computer</vt:lpstr>
      <vt:lpstr>Why is One Machine Not Enough?</vt:lpstr>
      <vt:lpstr>What’s in a Machine?</vt:lpstr>
      <vt:lpstr>Scale Up: Make More Powerful Machines</vt:lpstr>
      <vt:lpstr>Dennard Scaling is the Problem</vt:lpstr>
      <vt:lpstr>Dennard Scaling is the Problem</vt:lpstr>
      <vt:lpstr>Storage Hierarchy</vt:lpstr>
      <vt:lpstr>Scaling Up is Unlikely to Help</vt:lpstr>
      <vt:lpstr>Scale Out: Warehouse-Scale Computers</vt:lpstr>
      <vt:lpstr>Architectural Overview</vt:lpstr>
      <vt:lpstr>Power, Energy, Modeling, Building,…</vt:lpstr>
      <vt:lpstr>Datacenter Needs an Operating System</vt:lpstr>
      <vt:lpstr>Some Differences</vt:lpstr>
      <vt:lpstr>Three Categories of Software</vt:lpstr>
      <vt:lpstr>Common Techniques</vt:lpstr>
      <vt:lpstr>Common Techniques</vt:lpstr>
      <vt:lpstr>Datacenter Programming Models</vt:lpstr>
      <vt:lpstr>Datacenter File Systems</vt:lpstr>
      <vt:lpstr>Datacenter “Operating Systems”</vt:lpstr>
      <vt:lpstr>Resource Allocation and Scheduling</vt:lpstr>
      <vt:lpstr>Unavailability and Failure</vt:lpstr>
      <vt:lpstr>PowerPoint Presentation</vt:lpstr>
      <vt:lpstr>Break!</vt:lpstr>
      <vt:lpstr>Datacenter Networks</vt:lpstr>
      <vt:lpstr>Datacenter Networks</vt:lpstr>
      <vt:lpstr>Datacenter Networks</vt:lpstr>
      <vt:lpstr>Datacenter Topology: Clos aka Fat-tree</vt:lpstr>
      <vt:lpstr>Datacenter applications</vt:lpstr>
      <vt:lpstr>Partition-Aggregate</vt:lpstr>
      <vt:lpstr>Partition-Aggregate</vt:lpstr>
      <vt:lpstr>Map-Reduce</vt:lpstr>
      <vt:lpstr>Datacenter Traffic</vt:lpstr>
      <vt:lpstr>East-West Traffic</vt:lpstr>
      <vt:lpstr>Datacenter Traffic Characteristics</vt:lpstr>
      <vt:lpstr>What Do We Want?</vt:lpstr>
      <vt:lpstr>Using Multiple Paths Well</vt:lpstr>
      <vt:lpstr>Layer 2/Layer 3 Design Goals</vt:lpstr>
      <vt:lpstr>Forwarding </vt:lpstr>
      <vt:lpstr>Forwarding </vt:lpstr>
      <vt:lpstr>Forwarding </vt:lpstr>
      <vt:lpstr>Forwarding </vt:lpstr>
      <vt:lpstr>Solution 1: Topology-aware addressing</vt:lpstr>
      <vt:lpstr>Solution 1: Topology-aware addressing</vt:lpstr>
      <vt:lpstr>Solution 1: Topology-aware addressing</vt:lpstr>
      <vt:lpstr>Solution 1: Topology-aware addressing</vt:lpstr>
      <vt:lpstr>Solution 2: Centralize + Source Routes</vt:lpstr>
      <vt:lpstr>Solution 2: Centralize + Source Routes</vt:lpstr>
      <vt:lpstr>Upper Layer Networking</vt:lpstr>
      <vt:lpstr>Open Discussion - 1</vt:lpstr>
      <vt:lpstr>Shared-Something + Resource Disaggregation is Here!</vt:lpstr>
      <vt:lpstr>Open Discussion - 2</vt:lpstr>
      <vt:lpstr>Edge Computing + IoT is Here!</vt:lpstr>
      <vt:lpstr>Next Class…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Mosharaf Chowdhury</dc:creator>
  <cp:lastModifiedBy>Chowdhury, N M Mosharaf</cp:lastModifiedBy>
  <cp:revision>226</cp:revision>
  <dcterms:created xsi:type="dcterms:W3CDTF">2015-12-27T15:42:19Z</dcterms:created>
  <dcterms:modified xsi:type="dcterms:W3CDTF">2020-01-13T18:47:37Z</dcterms:modified>
</cp:coreProperties>
</file>

<file path=docProps/thumbnail.jpeg>
</file>